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6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FC883A-8C5D-402B-89B8-0B08DC018CAA}"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E5A40F56-6068-4931-9D87-F46EAE2D2752}">
      <dgm:prSet phldrT="[Text]" phldr="1"/>
      <dgm:spPr/>
      <dgm:t>
        <a:bodyPr/>
        <a:lstStyle/>
        <a:p>
          <a:endParaRPr lang="en-US"/>
        </a:p>
      </dgm:t>
    </dgm:pt>
    <dgm:pt modelId="{0EF3D245-F32E-4E98-883B-12EF53878EF1}" type="parTrans" cxnId="{9E6B0818-1CB8-4435-82A8-51ACE846E1BE}">
      <dgm:prSet/>
      <dgm:spPr/>
      <dgm:t>
        <a:bodyPr/>
        <a:lstStyle/>
        <a:p>
          <a:endParaRPr lang="en-US"/>
        </a:p>
      </dgm:t>
    </dgm:pt>
    <dgm:pt modelId="{78ADC512-D614-4AA0-A1EC-B750F7BE1323}" type="sibTrans" cxnId="{9E6B0818-1CB8-4435-82A8-51ACE846E1BE}">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dgm:spPr>
      <dgm:t>
        <a:bodyPr/>
        <a:lstStyle/>
        <a:p>
          <a:endParaRPr lang="en-US"/>
        </a:p>
      </dgm:t>
    </dgm:pt>
    <dgm:pt modelId="{8B1A8529-B9FA-4F9C-A0BC-6F521D255396}" type="pres">
      <dgm:prSet presAssocID="{74FC883A-8C5D-402B-89B8-0B08DC018CAA}" presName="Name0" presStyleCnt="0">
        <dgm:presLayoutVars>
          <dgm:chMax val="7"/>
          <dgm:chPref val="7"/>
          <dgm:dir/>
        </dgm:presLayoutVars>
      </dgm:prSet>
      <dgm:spPr/>
    </dgm:pt>
    <dgm:pt modelId="{DD8E6B9F-6BF7-46F3-8B45-8E7FDA739B44}" type="pres">
      <dgm:prSet presAssocID="{74FC883A-8C5D-402B-89B8-0B08DC018CAA}" presName="Name1" presStyleCnt="0"/>
      <dgm:spPr/>
    </dgm:pt>
    <dgm:pt modelId="{1A4F3271-A988-4522-BF29-226532565B0A}" type="pres">
      <dgm:prSet presAssocID="{78ADC512-D614-4AA0-A1EC-B750F7BE1323}" presName="picture_1" presStyleCnt="0"/>
      <dgm:spPr/>
    </dgm:pt>
    <dgm:pt modelId="{AB14C829-4E3C-41A3-8BFB-07FB658788ED}" type="pres">
      <dgm:prSet presAssocID="{78ADC512-D614-4AA0-A1EC-B750F7BE1323}" presName="pictureRepeatNode" presStyleLbl="alignImgPlace1" presStyleIdx="0" presStyleCnt="1" custScaleX="200000" custScaleY="143590" custLinFactNeighborX="-18557" custLinFactNeighborY="1692"/>
      <dgm:spPr/>
    </dgm:pt>
    <dgm:pt modelId="{97CC943B-9F69-467E-8F32-73D563B443F6}" type="pres">
      <dgm:prSet presAssocID="{E5A40F56-6068-4931-9D87-F46EAE2D2752}" presName="text_1" presStyleLbl="node1" presStyleIdx="0" presStyleCnt="0">
        <dgm:presLayoutVars>
          <dgm:bulletEnabled val="1"/>
        </dgm:presLayoutVars>
      </dgm:prSet>
      <dgm:spPr/>
    </dgm:pt>
  </dgm:ptLst>
  <dgm:cxnLst>
    <dgm:cxn modelId="{9E6B0818-1CB8-4435-82A8-51ACE846E1BE}" srcId="{74FC883A-8C5D-402B-89B8-0B08DC018CAA}" destId="{E5A40F56-6068-4931-9D87-F46EAE2D2752}" srcOrd="0" destOrd="0" parTransId="{0EF3D245-F32E-4E98-883B-12EF53878EF1}" sibTransId="{78ADC512-D614-4AA0-A1EC-B750F7BE1323}"/>
    <dgm:cxn modelId="{7CA6FC07-888A-4CEE-AC38-41B7316BC6FB}" type="presOf" srcId="{78ADC512-D614-4AA0-A1EC-B750F7BE1323}" destId="{AB14C829-4E3C-41A3-8BFB-07FB658788ED}" srcOrd="0" destOrd="0" presId="urn:microsoft.com/office/officeart/2008/layout/CircularPictureCallout"/>
    <dgm:cxn modelId="{D5964646-C524-452B-9900-6178009B6602}" type="presOf" srcId="{E5A40F56-6068-4931-9D87-F46EAE2D2752}" destId="{97CC943B-9F69-467E-8F32-73D563B443F6}" srcOrd="0" destOrd="0" presId="urn:microsoft.com/office/officeart/2008/layout/CircularPictureCallout"/>
    <dgm:cxn modelId="{3EF33348-BA0A-4664-8350-D33E1F6DB21E}" type="presOf" srcId="{74FC883A-8C5D-402B-89B8-0B08DC018CAA}" destId="{8B1A8529-B9FA-4F9C-A0BC-6F521D255396}" srcOrd="0" destOrd="0" presId="urn:microsoft.com/office/officeart/2008/layout/CircularPictureCallout"/>
    <dgm:cxn modelId="{9C0BF690-56CA-4DEA-8ABC-C11448946FCF}" type="presParOf" srcId="{8B1A8529-B9FA-4F9C-A0BC-6F521D255396}" destId="{DD8E6B9F-6BF7-46F3-8B45-8E7FDA739B44}" srcOrd="0" destOrd="0" presId="urn:microsoft.com/office/officeart/2008/layout/CircularPictureCallout"/>
    <dgm:cxn modelId="{F191B162-8259-4EA0-96A9-C119B9582E7D}" type="presParOf" srcId="{DD8E6B9F-6BF7-46F3-8B45-8E7FDA739B44}" destId="{1A4F3271-A988-4522-BF29-226532565B0A}" srcOrd="0" destOrd="0" presId="urn:microsoft.com/office/officeart/2008/layout/CircularPictureCallout"/>
    <dgm:cxn modelId="{FF7CAD04-8EC9-4E80-804A-9058621BD8F1}" type="presParOf" srcId="{1A4F3271-A988-4522-BF29-226532565B0A}" destId="{AB14C829-4E3C-41A3-8BFB-07FB658788ED}" srcOrd="0" destOrd="0" presId="urn:microsoft.com/office/officeart/2008/layout/CircularPictureCallout"/>
    <dgm:cxn modelId="{892D31AE-9597-4F6D-B14D-F19D88FC560E}" type="presParOf" srcId="{DD8E6B9F-6BF7-46F3-8B45-8E7FDA739B44}" destId="{97CC943B-9F69-467E-8F32-73D563B443F6}" srcOrd="1"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14C829-4E3C-41A3-8BFB-07FB658788ED}">
      <dsp:nvSpPr>
        <dsp:cNvPr id="0" name=""/>
        <dsp:cNvSpPr/>
      </dsp:nvSpPr>
      <dsp:spPr>
        <a:xfrm>
          <a:off x="0" y="-326297"/>
          <a:ext cx="8762999" cy="629139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CC943B-9F69-467E-8F32-73D563B443F6}">
      <dsp:nvSpPr>
        <dsp:cNvPr id="0" name=""/>
        <dsp:cNvSpPr/>
      </dsp:nvSpPr>
      <dsp:spPr>
        <a:xfrm>
          <a:off x="2979419" y="2955226"/>
          <a:ext cx="2804159" cy="144589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889250">
            <a:lnSpc>
              <a:spcPct val="90000"/>
            </a:lnSpc>
            <a:spcBef>
              <a:spcPct val="0"/>
            </a:spcBef>
            <a:spcAft>
              <a:spcPct val="35000"/>
            </a:spcAft>
          </a:pPr>
          <a:endParaRPr lang="en-US" sz="6500" kern="1200"/>
        </a:p>
      </dsp:txBody>
      <dsp:txXfrm>
        <a:off x="2979419" y="2955226"/>
        <a:ext cx="2804159" cy="1445894"/>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345440" y="2942602"/>
            <a:ext cx="7147931"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72652" y="2944634"/>
            <a:ext cx="1190348" cy="2459736"/>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712714" y="3136658"/>
            <a:ext cx="910224" cy="2075688"/>
          </a:xfrm>
          <a:prstGeom prst="rect">
            <a:avLst/>
          </a:prstGeom>
          <a:solidFill>
            <a:schemeClr val="accent3">
              <a:alpha val="70000"/>
            </a:schemeClr>
          </a:solidFill>
          <a:ln w="63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5483" y="3055621"/>
            <a:ext cx="6947845"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a:xfrm>
            <a:off x="7786826" y="4625268"/>
            <a:ext cx="762000" cy="457200"/>
          </a:xfrm>
        </p:spPr>
        <p:txBody>
          <a:bodyPr/>
          <a:lstStyle>
            <a:lvl1pPr algn="ctr">
              <a:defRPr sz="2800">
                <a:solidFill>
                  <a:schemeClr val="accent1">
                    <a:lumMod val="50000"/>
                  </a:schemeClr>
                </a:solidFill>
              </a:defRPr>
            </a:lvl1pPr>
          </a:lstStyle>
          <a:p>
            <a:fld id="{8C7F375F-CC07-4067-B9B4-BFD1F9FEEA9D}" type="slidenum">
              <a:rPr lang="en-US" smtClean="0"/>
              <a:t>‹#›</a:t>
            </a:fld>
            <a:endParaRPr lang="en-US" dirty="0"/>
          </a:p>
        </p:txBody>
      </p:sp>
      <p:sp>
        <p:nvSpPr>
          <p:cNvPr id="11" name="Rectangle 10"/>
          <p:cNvSpPr/>
          <p:nvPr/>
        </p:nvSpPr>
        <p:spPr>
          <a:xfrm>
            <a:off x="541822" y="4559276"/>
            <a:ext cx="6755166"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38971" y="3139440"/>
            <a:ext cx="6760868"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642805" y="4648200"/>
            <a:ext cx="6553200" cy="457200"/>
          </a:xfrm>
        </p:spPr>
        <p:txBody>
          <a:bodyPr>
            <a:normAutofit/>
          </a:bodyPr>
          <a:lstStyle>
            <a:lvl1pPr marL="0" indent="0" algn="ctr">
              <a:buNone/>
              <a:defRPr sz="1800" cap="all" spc="300" baseline="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04705" y="3227033"/>
            <a:ext cx="6629400" cy="1219201"/>
          </a:xfrm>
        </p:spPr>
        <p:txBody>
          <a:bodyPr anchor="b" anchorCtr="0">
            <a:noAutofit/>
          </a:bodyPr>
          <a:lstStyle>
            <a:lvl1pPr>
              <a:defRPr sz="4000">
                <a:solidFill>
                  <a:schemeClr val="accent1">
                    <a:lumMod val="50000"/>
                  </a:schemeClr>
                </a:solidFill>
              </a:defRPr>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F375F-CC07-4067-B9B4-BFD1F9FEEA9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861702" y="228600"/>
            <a:ext cx="1859280" cy="6122634"/>
          </a:xfrm>
          <a:prstGeom prst="rect">
            <a:avLst/>
          </a:prstGeom>
          <a:solidFill>
            <a:srgbClr val="FFFFFF">
              <a:alpha val="8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Rectangle 7"/>
          <p:cNvSpPr/>
          <p:nvPr/>
        </p:nvSpPr>
        <p:spPr>
          <a:xfrm>
            <a:off x="6955225" y="351409"/>
            <a:ext cx="1672235" cy="587701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048577" y="395427"/>
            <a:ext cx="1485531" cy="578898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380999"/>
            <a:ext cx="6172200" cy="57912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F375F-CC07-4067-B9B4-BFD1F9FEEA9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F375F-CC07-4067-B9B4-BFD1F9FEEA9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ounded Rectangle 7"/>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13" name="Rectangle 12"/>
          <p:cNvSpPr/>
          <p:nvPr/>
        </p:nvSpPr>
        <p:spPr>
          <a:xfrm>
            <a:off x="451976" y="2946400"/>
            <a:ext cx="8265160" cy="24638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67656" y="3048000"/>
            <a:ext cx="8033800" cy="2245359"/>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C7F375F-CC07-4067-B9B4-BFD1F9FEEA9D}" type="slidenum">
              <a:rPr lang="en-US" smtClean="0"/>
              <a:t>‹#›</a:t>
            </a:fld>
            <a:endParaRPr lang="en-US" dirty="0"/>
          </a:p>
        </p:txBody>
      </p:sp>
      <p:sp>
        <p:nvSpPr>
          <p:cNvPr id="2" name="Title 1"/>
          <p:cNvSpPr>
            <a:spLocks noGrp="1"/>
          </p:cNvSpPr>
          <p:nvPr>
            <p:ph type="title"/>
          </p:nvPr>
        </p:nvSpPr>
        <p:spPr>
          <a:xfrm>
            <a:off x="736456" y="3200399"/>
            <a:ext cx="7696200" cy="1295401"/>
          </a:xfrm>
        </p:spPr>
        <p:txBody>
          <a:bodyPr anchor="b" anchorCtr="0">
            <a:noAutofit/>
          </a:bodyPr>
          <a:lstStyle>
            <a:lvl1pPr algn="ctr" defTabSz="914400" rtl="0" eaLnBrk="1" latinLnBrk="0" hangingPunct="1">
              <a:spcBef>
                <a:spcPct val="0"/>
              </a:spcBef>
              <a:buNone/>
              <a:defRPr lang="en-US" sz="4000" kern="1200" cap="all" baseline="0" dirty="0">
                <a:solidFill>
                  <a:schemeClr val="accent1">
                    <a:lumMod val="50000"/>
                  </a:schemeClr>
                </a:solidFill>
                <a:latin typeface="+mj-lt"/>
                <a:ea typeface="+mj-ea"/>
                <a:cs typeface="+mj-cs"/>
              </a:defRPr>
            </a:lvl1pPr>
          </a:lstStyle>
          <a:p>
            <a:r>
              <a:rPr lang="en-US" smtClean="0"/>
              <a:t>Click to edit Master title style</a:t>
            </a:r>
            <a:endParaRPr lang="en-US" dirty="0"/>
          </a:p>
        </p:txBody>
      </p:sp>
      <p:sp>
        <p:nvSpPr>
          <p:cNvPr id="15" name="Rectangle 14"/>
          <p:cNvSpPr/>
          <p:nvPr/>
        </p:nvSpPr>
        <p:spPr>
          <a:xfrm>
            <a:off x="675496" y="4541520"/>
            <a:ext cx="7818120" cy="664367"/>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36456" y="4607510"/>
            <a:ext cx="7696200" cy="523783"/>
          </a:xfrm>
        </p:spPr>
        <p:txBody>
          <a:bodyPr anchor="ctr">
            <a:normAutofit/>
          </a:bodyPr>
          <a:lstStyle>
            <a:lvl1pPr marL="0" indent="0" algn="ctr">
              <a:buNone/>
              <a:defRPr sz="2000" cap="all" spc="250" baseline="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14" name="Rectangle 13"/>
          <p:cNvSpPr/>
          <p:nvPr/>
        </p:nvSpPr>
        <p:spPr>
          <a:xfrm>
            <a:off x="675757" y="3124200"/>
            <a:ext cx="7817599" cy="2077720"/>
          </a:xfrm>
          <a:prstGeom prst="rect">
            <a:avLst/>
          </a:prstGeom>
          <a:no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26128"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719071"/>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7F375F-CC07-4067-B9B4-BFD1F9FEEA9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26128" y="408372"/>
            <a:ext cx="8260672" cy="1039427"/>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26128" y="1722438"/>
            <a:ext cx="4040188"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26128" y="2438400"/>
            <a:ext cx="4040188"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722438"/>
            <a:ext cx="4041775" cy="639762"/>
          </a:xfrm>
        </p:spPr>
        <p:txBody>
          <a:bodyPr anchor="b">
            <a:noAutofit/>
          </a:bodyPr>
          <a:lstStyle>
            <a:lvl1pPr marL="0" indent="0" algn="ctr">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438400"/>
            <a:ext cx="4041775" cy="368776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C7F375F-CC07-4067-B9B4-BFD1F9FEEA9D}"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C7F375F-CC07-4067-B9B4-BFD1F9FEEA9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ounded Rectangle 10"/>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C7F375F-CC07-4067-B9B4-BFD1F9FEEA9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ounded Rectangle 11"/>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86200" y="685800"/>
            <a:ext cx="4572000" cy="52578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C7F375F-CC07-4067-B9B4-BFD1F9FEEA9D}" type="slidenum">
              <a:rPr lang="en-US" smtClean="0"/>
              <a:t>‹#›</a:t>
            </a:fld>
            <a:endParaRPr lang="en-US" dirty="0"/>
          </a:p>
        </p:txBody>
      </p:sp>
      <p:sp>
        <p:nvSpPr>
          <p:cNvPr id="8" name="Rectangle 7"/>
          <p:cNvSpPr/>
          <p:nvPr/>
        </p:nvSpPr>
        <p:spPr>
          <a:xfrm>
            <a:off x="560034" y="1505712"/>
            <a:ext cx="2716566" cy="3523488"/>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76690" y="1642472"/>
            <a:ext cx="2483254" cy="3234328"/>
          </a:xfrm>
          <a:prstGeom prst="rect">
            <a:avLst/>
          </a:prstGeom>
          <a:solidFill>
            <a:srgbClr val="FFFFFF"/>
          </a:solidFill>
          <a:ln w="6350" cmpd="dbl">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769000" y="2971800"/>
            <a:ext cx="2298634" cy="1752600"/>
          </a:xfrm>
        </p:spPr>
        <p:txBody>
          <a:bodyPr/>
          <a:lstStyle>
            <a:lvl1pPr marL="0" indent="0">
              <a:spcBef>
                <a:spcPts val="4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769000" y="1734312"/>
            <a:ext cx="2298634" cy="1191620"/>
          </a:xfrm>
        </p:spPr>
        <p:txBody>
          <a:bodyPr anchor="b">
            <a:normAutofit/>
          </a:bodyPr>
          <a:lstStyle>
            <a:lvl1pPr algn="l">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ounded Rectangle 8"/>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685800" y="621437"/>
            <a:ext cx="7772400" cy="4331564"/>
          </a:xfrm>
          <a:solidFill>
            <a:schemeClr val="bg2"/>
          </a:solidFill>
          <a:ln>
            <a:noFill/>
          </a:ln>
          <a:effectLst>
            <a:softEdge rad="12700"/>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AC8688E8-18DB-4D4A-8C41-E1339B3AB74E}" type="datetimeFigureOut">
              <a:rPr lang="en-US" smtClean="0"/>
              <a:t>1/21/2022</a:t>
            </a:fld>
            <a:endParaRPr lang="en-US" dirty="0"/>
          </a:p>
        </p:txBody>
      </p:sp>
      <p:sp>
        <p:nvSpPr>
          <p:cNvPr id="7" name="Slide Number Placeholder 6"/>
          <p:cNvSpPr>
            <a:spLocks noGrp="1"/>
          </p:cNvSpPr>
          <p:nvPr>
            <p:ph type="sldNum" sz="quarter" idx="12"/>
          </p:nvPr>
        </p:nvSpPr>
        <p:spPr/>
        <p:txBody>
          <a:bodyPr/>
          <a:lstStyle/>
          <a:p>
            <a:fld id="{8C7F375F-CC07-4067-B9B4-BFD1F9FEEA9D}" type="slidenum">
              <a:rPr lang="en-US" smtClean="0"/>
              <a:t>‹#›</a:t>
            </a:fld>
            <a:endParaRPr lang="en-US" dirty="0"/>
          </a:p>
        </p:txBody>
      </p:sp>
      <p:sp>
        <p:nvSpPr>
          <p:cNvPr id="10" name="Rectangle 9"/>
          <p:cNvSpPr/>
          <p:nvPr/>
        </p:nvSpPr>
        <p:spPr>
          <a:xfrm>
            <a:off x="685800" y="4953000"/>
            <a:ext cx="7772400" cy="137160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61999" y="5029200"/>
            <a:ext cx="7600765" cy="1202924"/>
          </a:xfrm>
          <a:prstGeom prst="rect">
            <a:avLst/>
          </a:prstGeom>
          <a:solidFill>
            <a:srgbClr val="FFFFFF"/>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914400" y="5638800"/>
            <a:ext cx="7328514" cy="451696"/>
          </a:xfrm>
          <a:prstGeom prst="rect">
            <a:avLst/>
          </a:prstGeom>
          <a:solidFill>
            <a:schemeClr val="accent1"/>
          </a:solid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05589" y="5074920"/>
            <a:ext cx="7946136" cy="1097280"/>
          </a:xfrm>
          <a:prstGeom prst="rect">
            <a:avLst/>
          </a:prstGeom>
          <a:noFill/>
          <a:ln w="6350"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956289" y="5656556"/>
            <a:ext cx="7244736" cy="401715"/>
          </a:xfrm>
        </p:spPr>
        <p:txBody>
          <a:bodyPr anchor="ctr">
            <a:normAutofit/>
          </a:bodyPr>
          <a:lstStyle>
            <a:lvl1pPr marL="0" indent="0" algn="ctr">
              <a:buNone/>
              <a:defRPr sz="1500" cap="all" spc="250" baseline="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914400" y="5105400"/>
            <a:ext cx="7328514" cy="523043"/>
          </a:xfrm>
        </p:spPr>
        <p:txBody>
          <a:bodyPr anchor="ctr" anchorCtr="0"/>
          <a:lstStyle>
            <a:lvl1pPr algn="ctr">
              <a:defRPr sz="2000" b="0">
                <a:solidFill>
                  <a:schemeClr val="accent1">
                    <a:lumMod val="75000"/>
                  </a:schemeClr>
                </a:solidFill>
              </a:defRPr>
            </a:lvl1pPr>
          </a:lstStyle>
          <a:p>
            <a:r>
              <a:rPr lang="en-US" smtClean="0"/>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 name="Rounded Rectangle 6"/>
          <p:cNvSpPr/>
          <p:nvPr/>
        </p:nvSpPr>
        <p:spPr>
          <a:xfrm>
            <a:off x="91440" y="101600"/>
            <a:ext cx="8961120" cy="6664960"/>
          </a:xfrm>
          <a:prstGeom prst="roundRect">
            <a:avLst>
              <a:gd name="adj" fmla="val 1735"/>
            </a:avLst>
          </a:prstGeom>
          <a:ln w="12700"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457200" y="1752600"/>
            <a:ext cx="8229600" cy="43735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2"/>
                </a:solidFill>
              </a:defRPr>
            </a:lvl1pPr>
          </a:lstStyle>
          <a:p>
            <a:fld id="{AC8688E8-18DB-4D4A-8C41-E1339B3AB74E}" type="datetimeFigureOut">
              <a:rPr lang="en-US" smtClean="0"/>
              <a:t>1/21/2022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2"/>
                </a:solidFill>
              </a:defRPr>
            </a:lvl1pPr>
          </a:lstStyle>
          <a:p>
            <a:fld id="{8C7F375F-CC07-4067-B9B4-BFD1F9FEEA9D}" type="slidenum">
              <a:rPr lang="en-US" smtClean="0"/>
              <a:t>‹#›</a:t>
            </a:fld>
            <a:endParaRPr lang="en-US" dirty="0"/>
          </a:p>
        </p:txBody>
      </p:sp>
      <p:sp>
        <p:nvSpPr>
          <p:cNvPr id="9" name="Rectangle 8"/>
          <p:cNvSpPr/>
          <p:nvPr/>
        </p:nvSpPr>
        <p:spPr>
          <a:xfrm>
            <a:off x="274320" y="278166"/>
            <a:ext cx="8595360" cy="1325880"/>
          </a:xfrm>
          <a:prstGeom prst="rect">
            <a:avLst/>
          </a:prstGeom>
          <a:solidFill>
            <a:srgbClr val="FFFFFF">
              <a:alpha val="83000"/>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10" name="Rectangle 9"/>
          <p:cNvSpPr/>
          <p:nvPr/>
        </p:nvSpPr>
        <p:spPr>
          <a:xfrm>
            <a:off x="372863" y="372862"/>
            <a:ext cx="8380520" cy="1118587"/>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26128" y="408372"/>
            <a:ext cx="8260672" cy="103942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3500" kern="1200" cap="all" baseline="0">
          <a:solidFill>
            <a:schemeClr val="accent1">
              <a:lumMod val="75000"/>
            </a:schemeClr>
          </a:solidFill>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2"/>
          </a:solidFill>
          <a:latin typeface="+mn-lt"/>
          <a:ea typeface="+mn-ea"/>
          <a:cs typeface="+mn-cs"/>
        </a:defRPr>
      </a:lvl2pPr>
      <a:lvl3pPr marL="914400" indent="-228600" algn="l" defTabSz="914400" rtl="0" eaLnBrk="1" latinLnBrk="0" hangingPunct="1">
        <a:spcBef>
          <a:spcPct val="20000"/>
        </a:spcBef>
        <a:buClr>
          <a:schemeClr val="accent3"/>
        </a:buClr>
        <a:buFont typeface="Arial" pitchFamily="34" charset="0"/>
        <a:buChar char="•"/>
        <a:defRPr sz="1800" kern="1200">
          <a:solidFill>
            <a:schemeClr val="tx2"/>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2"/>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600" kern="1200" baseline="0">
          <a:solidFill>
            <a:schemeClr val="tx2"/>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a:solidFill>
            <a:schemeClr val="tx2"/>
          </a:solidFill>
          <a:latin typeface="+mn-lt"/>
          <a:ea typeface="+mn-ea"/>
          <a:cs typeface="+mn-cs"/>
        </a:defRPr>
      </a:lvl6pPr>
      <a:lvl7pPr marL="2011680" indent="-182880" algn="l" defTabSz="914400" rtl="0" eaLnBrk="1" latinLnBrk="0" hangingPunct="1">
        <a:spcBef>
          <a:spcPct val="20000"/>
        </a:spcBef>
        <a:buClr>
          <a:schemeClr val="accent2"/>
        </a:buClr>
        <a:buFont typeface="Arial" pitchFamily="34" charset="0"/>
        <a:buChar char="•"/>
        <a:defRPr sz="1400" kern="1200">
          <a:solidFill>
            <a:schemeClr val="tx2"/>
          </a:solidFill>
          <a:latin typeface="+mn-lt"/>
          <a:ea typeface="+mn-ea"/>
          <a:cs typeface="+mn-cs"/>
        </a:defRPr>
      </a:lvl7pPr>
      <a:lvl8pPr marL="2194560" indent="-182880" algn="l" defTabSz="914400" rtl="0" eaLnBrk="1" latinLnBrk="0" hangingPunct="1">
        <a:spcBef>
          <a:spcPct val="20000"/>
        </a:spcBef>
        <a:buClr>
          <a:schemeClr val="accent3"/>
        </a:buClr>
        <a:buFont typeface="Arial" pitchFamily="34" charset="0"/>
        <a:buChar char="•"/>
        <a:defRPr sz="1400" kern="1200">
          <a:solidFill>
            <a:schemeClr val="tx2"/>
          </a:solidFill>
          <a:latin typeface="+mn-lt"/>
          <a:ea typeface="+mn-ea"/>
          <a:cs typeface="+mn-cs"/>
        </a:defRPr>
      </a:lvl8pPr>
      <a:lvl9pPr marL="2377440" indent="-182880" algn="l" defTabSz="914400" rtl="0" eaLnBrk="1" latinLnBrk="0" hangingPunct="1">
        <a:spcBef>
          <a:spcPct val="20000"/>
        </a:spcBef>
        <a:buClr>
          <a:schemeClr val="accent4"/>
        </a:buClr>
        <a:buFont typeface="Arial" pitchFamily="34" charset="0"/>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5486400"/>
            <a:ext cx="6400800" cy="381000"/>
          </a:xfrm>
        </p:spPr>
        <p:txBody>
          <a:bodyPr>
            <a:normAutofit/>
          </a:bodyPr>
          <a:lstStyle/>
          <a:p>
            <a:r>
              <a:rPr lang="en-US" dirty="0" smtClean="0"/>
              <a:t>PREPARED BY MOHINI SINGH</a:t>
            </a:r>
            <a:endParaRPr lang="en-US" dirty="0"/>
          </a:p>
        </p:txBody>
      </p:sp>
      <p:sp>
        <p:nvSpPr>
          <p:cNvPr id="2" name="Title 1"/>
          <p:cNvSpPr>
            <a:spLocks noGrp="1"/>
          </p:cNvSpPr>
          <p:nvPr>
            <p:ph type="ctrTitle"/>
          </p:nvPr>
        </p:nvSpPr>
        <p:spPr/>
        <p:txBody>
          <a:bodyPr/>
          <a:lstStyle/>
          <a:p>
            <a:r>
              <a:rPr lang="en-US" dirty="0" smtClean="0"/>
              <a:t>Customer Retention Case Study</a:t>
            </a:r>
            <a:br>
              <a:rPr lang="en-US" dirty="0" smtClean="0"/>
            </a:br>
            <a:r>
              <a:rPr lang="en-US" dirty="0" smtClean="0"/>
              <a:t>Presentation</a:t>
            </a:r>
            <a:endParaRPr lang="en-US" dirty="0"/>
          </a:p>
        </p:txBody>
      </p:sp>
    </p:spTree>
    <p:extLst>
      <p:ext uri="{BB962C8B-B14F-4D97-AF65-F5344CB8AC3E}">
        <p14:creationId xmlns:p14="http://schemas.microsoft.com/office/powerpoint/2010/main" val="2041366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914400"/>
          </a:xfrm>
        </p:spPr>
        <p:txBody>
          <a:bodyPr>
            <a:normAutofit fontScale="90000"/>
          </a:bodyPr>
          <a:lstStyle/>
          <a:p>
            <a:r>
              <a:rPr lang="en-US" dirty="0" smtClean="0"/>
              <a:t>Exploratory Data Analysis (EDA)</a:t>
            </a:r>
            <a:endParaRPr lang="en-US" dirty="0"/>
          </a:p>
        </p:txBody>
      </p:sp>
      <p:pic>
        <p:nvPicPr>
          <p:cNvPr id="4" name="table"/>
          <p:cNvPicPr>
            <a:picLocks noGrp="1" noChangeAspect="1"/>
          </p:cNvPicPr>
          <p:nvPr>
            <p:ph idx="1"/>
          </p:nvPr>
        </p:nvPicPr>
        <p:blipFill>
          <a:blip r:embed="rId2"/>
          <a:stretch>
            <a:fillRect/>
          </a:stretch>
        </p:blipFill>
        <p:spPr>
          <a:xfrm>
            <a:off x="457200" y="2224024"/>
            <a:ext cx="8229600" cy="3430714"/>
          </a:xfrm>
          <a:prstGeom prst="rect">
            <a:avLst/>
          </a:prstGeom>
        </p:spPr>
      </p:pic>
      <p:pic>
        <p:nvPicPr>
          <p:cNvPr id="5" name="table"/>
          <p:cNvPicPr>
            <a:picLocks noChangeAspect="1"/>
          </p:cNvPicPr>
          <p:nvPr/>
        </p:nvPicPr>
        <p:blipFill>
          <a:blip r:embed="rId2"/>
          <a:stretch>
            <a:fillRect/>
          </a:stretch>
        </p:blipFill>
        <p:spPr>
          <a:xfrm>
            <a:off x="304800" y="2117271"/>
            <a:ext cx="8469086" cy="3581400"/>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4483100"/>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918" y="4483100"/>
            <a:ext cx="10200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2918" y="5000458"/>
            <a:ext cx="1020082"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4984583"/>
            <a:ext cx="175260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6601" y="4495800"/>
            <a:ext cx="1600199" cy="95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86201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381000"/>
            <a:ext cx="4572000" cy="1143000"/>
          </a:xfrm>
        </p:spPr>
        <p:txBody>
          <a:bodyPr/>
          <a:lstStyle/>
          <a:p>
            <a:r>
              <a:rPr lang="en-US" dirty="0" smtClean="0"/>
              <a:t>Visualization</a:t>
            </a:r>
            <a:endParaRPr lang="en-US" dirty="0"/>
          </a:p>
        </p:txBody>
      </p:sp>
      <p:sp>
        <p:nvSpPr>
          <p:cNvPr id="3" name="Content Placeholder 2"/>
          <p:cNvSpPr>
            <a:spLocks noGrp="1"/>
          </p:cNvSpPr>
          <p:nvPr>
            <p:ph idx="1"/>
          </p:nvPr>
        </p:nvSpPr>
        <p:spPr>
          <a:xfrm>
            <a:off x="457200" y="1752600"/>
            <a:ext cx="8229600" cy="4876800"/>
          </a:xfrm>
        </p:spPr>
        <p:txBody>
          <a:bodyPr>
            <a:normAutofit fontScale="85000" lnSpcReduction="10000"/>
          </a:bodyPr>
          <a:lstStyle/>
          <a:p>
            <a:pPr>
              <a:buFont typeface="Wingdings" panose="05000000000000000000" pitchFamily="2" charset="2"/>
              <a:buChar char="Ø"/>
            </a:pPr>
            <a:r>
              <a:rPr lang="en-US" dirty="0" smtClean="0"/>
              <a:t>What is Data Visualization? Data visualization is defined as a graphical representation that contains the information and the data.</a:t>
            </a:r>
          </a:p>
          <a:p>
            <a:pPr>
              <a:buFont typeface="Wingdings" panose="05000000000000000000" pitchFamily="2" charset="2"/>
              <a:buChar char="Ø"/>
            </a:pPr>
            <a:r>
              <a:rPr lang="en-US" dirty="0" smtClean="0"/>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smtClean="0"/>
              <a:t>Different Types of Analysis for Data Visualization are</a:t>
            </a:r>
            <a:br>
              <a:rPr lang="en-US" dirty="0" smtClean="0"/>
            </a:br>
            <a:r>
              <a:rPr lang="en-US" dirty="0" smtClean="0"/>
              <a:t/>
            </a:r>
            <a:br>
              <a:rPr lang="en-US" dirty="0" smtClean="0"/>
            </a:br>
            <a:r>
              <a:rPr lang="en-US" dirty="0" smtClean="0"/>
              <a:t>Univariate Analysis: In the univariate analysis, we will be using a single feature to analyze almost all of its properties.</a:t>
            </a:r>
            <a:br>
              <a:rPr lang="en-US" dirty="0" smtClean="0"/>
            </a:br>
            <a:r>
              <a:rPr lang="en-US" dirty="0" smtClean="0"/>
              <a:t/>
            </a:r>
            <a:br>
              <a:rPr lang="en-US" dirty="0" smtClean="0"/>
            </a:br>
            <a:r>
              <a:rPr lang="en-US" dirty="0" smtClean="0"/>
              <a:t>Bivariate Analysis: When we compare the data between exactly 2 features then it is known as bivariate analysis.</a:t>
            </a:r>
            <a:br>
              <a:rPr lang="en-US" dirty="0" smtClean="0"/>
            </a:br>
            <a:r>
              <a:rPr lang="en-US" dirty="0" smtClean="0"/>
              <a:t/>
            </a:r>
            <a:br>
              <a:rPr lang="en-US" dirty="0" smtClean="0"/>
            </a:br>
            <a:r>
              <a:rPr lang="en-US" dirty="0" smtClean="0"/>
              <a:t>Multivariate Analysis: In the multivariate analysis, we will be comparing more than 2 variables.</a:t>
            </a:r>
          </a:p>
          <a:p>
            <a:endParaRPr lang="en-US" dirty="0"/>
          </a:p>
        </p:txBody>
      </p:sp>
    </p:spTree>
    <p:extLst>
      <p:ext uri="{BB962C8B-B14F-4D97-AF65-F5344CB8AC3E}">
        <p14:creationId xmlns:p14="http://schemas.microsoft.com/office/powerpoint/2010/main" val="537756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09600"/>
            <a:ext cx="5486400" cy="838200"/>
          </a:xfrm>
        </p:spPr>
        <p:txBody>
          <a:bodyPr>
            <a:normAutofit fontScale="90000"/>
          </a:bodyPr>
          <a:lstStyle/>
          <a:p>
            <a:r>
              <a:rPr lang="en-US" dirty="0" smtClean="0"/>
              <a:t>Univariate Analysis:</a:t>
            </a:r>
            <a:endParaRPr lang="en-US" dirty="0"/>
          </a:p>
        </p:txBody>
      </p:sp>
      <p:pic>
        <p:nvPicPr>
          <p:cNvPr id="3074"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425450" y="2645456"/>
            <a:ext cx="4038600" cy="255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5"/>
          <p:cNvSpPr>
            <a:spLocks noGrp="1"/>
          </p:cNvSpPr>
          <p:nvPr>
            <p:ph sz="half" idx="2"/>
          </p:nvPr>
        </p:nvSpPr>
        <p:spPr>
          <a:xfrm>
            <a:off x="6019800" y="1600200"/>
            <a:ext cx="3124200" cy="4525963"/>
          </a:xfrm>
        </p:spPr>
        <p:txBody>
          <a:bodyPr>
            <a:normAutofit fontScale="77500" lnSpcReduction="20000"/>
          </a:bodyPr>
          <a:lstStyle/>
          <a:p>
            <a:pPr marL="0" indent="0">
              <a:buNone/>
            </a:pPr>
            <a:r>
              <a:rPr lang="en-US" dirty="0" smtClean="0"/>
              <a:t>With the help of count plots I was able to get the total number of rows covered by each unique categorical value present in all the columns of our dataset.</a:t>
            </a:r>
          </a:p>
          <a:p>
            <a:endParaRPr lang="en-US" dirty="0" smtClean="0"/>
          </a:p>
          <a:p>
            <a:pPr marL="0" indent="0">
              <a:buNone/>
            </a:pPr>
            <a:r>
              <a:rPr lang="en-US" dirty="0" smtClean="0"/>
              <a:t>I ensured that along with the total row number the percentage of data coverage is made visible too.</a:t>
            </a:r>
            <a:endParaRPr lang="en-IN" dirty="0" smtClean="0"/>
          </a:p>
          <a:p>
            <a:endParaRPr lang="en-US" dirty="0"/>
          </a:p>
        </p:txBody>
      </p:sp>
    </p:spTree>
    <p:extLst>
      <p:ext uri="{BB962C8B-B14F-4D97-AF65-F5344CB8AC3E}">
        <p14:creationId xmlns:p14="http://schemas.microsoft.com/office/powerpoint/2010/main" val="17139743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4114800" cy="808038"/>
          </a:xfrm>
        </p:spPr>
        <p:txBody>
          <a:bodyPr>
            <a:normAutofit fontScale="90000"/>
          </a:bodyPr>
          <a:lstStyle/>
          <a:p>
            <a:r>
              <a:rPr lang="en-US" dirty="0" smtClean="0"/>
              <a:t>Bivariate Analysis</a:t>
            </a:r>
            <a:endParaRPr lang="en-US" dirty="0"/>
          </a:p>
        </p:txBody>
      </p:sp>
      <p:pic>
        <p:nvPicPr>
          <p:cNvPr id="4098"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5257800" cy="4419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486400" y="1981200"/>
            <a:ext cx="3657600" cy="4144963"/>
          </a:xfrm>
        </p:spPr>
        <p:txBody>
          <a:bodyPr>
            <a:normAutofit fontScale="77500" lnSpcReduction="20000"/>
          </a:bodyPr>
          <a:lstStyle/>
          <a:p>
            <a:pPr marL="0" indent="0">
              <a:buNone/>
            </a:pPr>
            <a:r>
              <a:rPr lang="en-US" dirty="0" smtClean="0"/>
              <a:t>Using the count plot along with the hue parameter I was able to generate analysis details comparing 2 columns of the dataset where the hue remained constant while the other one kept changing inside a loop.</a:t>
            </a:r>
          </a:p>
          <a:p>
            <a:pPr marL="0" indent="0">
              <a:buNone/>
            </a:pPr>
            <a:endParaRPr lang="en-US" dirty="0"/>
          </a:p>
          <a:p>
            <a:pPr marL="0" indent="0">
              <a:buNone/>
            </a:pPr>
            <a:r>
              <a:rPr lang="en-US" dirty="0" smtClean="0"/>
              <a:t>The hue used in this plot is the “Gender” column showing the legend accordingly.</a:t>
            </a:r>
            <a:endParaRPr lang="en-IN" dirty="0" smtClean="0"/>
          </a:p>
          <a:p>
            <a:endParaRPr lang="en-US" dirty="0"/>
          </a:p>
        </p:txBody>
      </p:sp>
    </p:spTree>
    <p:extLst>
      <p:ext uri="{BB962C8B-B14F-4D97-AF65-F5344CB8AC3E}">
        <p14:creationId xmlns:p14="http://schemas.microsoft.com/office/powerpoint/2010/main" val="25984870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4343400" cy="609600"/>
          </a:xfrm>
        </p:spPr>
        <p:txBody>
          <a:bodyPr>
            <a:normAutofit fontScale="90000"/>
          </a:bodyPr>
          <a:lstStyle/>
          <a:p>
            <a:r>
              <a:rPr lang="en-US" dirty="0" smtClean="0"/>
              <a:t>Bivariate Analysis:</a:t>
            </a:r>
            <a:endParaRPr lang="en-US" dirty="0"/>
          </a:p>
        </p:txBody>
      </p:sp>
      <p:pic>
        <p:nvPicPr>
          <p:cNvPr id="5122"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5257800" cy="4724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791200" y="1828800"/>
            <a:ext cx="3352800" cy="4191000"/>
          </a:xfrm>
        </p:spPr>
        <p:txBody>
          <a:bodyPr>
            <a:normAutofit fontScale="70000" lnSpcReduction="20000"/>
          </a:bodyPr>
          <a:lstStyle/>
          <a:p>
            <a:pPr marL="0" indent="0">
              <a:buNone/>
            </a:pPr>
            <a:r>
              <a:rPr lang="en-US" dirty="0" smtClean="0"/>
              <a:t>Using the count plot along with the hue parameter I was able to generate analysis details comparing 2 columns of the dataset where the hue remained constant while the other one kept changing inside a loop.</a:t>
            </a:r>
          </a:p>
          <a:p>
            <a:endParaRPr lang="en-US" dirty="0" smtClean="0"/>
          </a:p>
          <a:p>
            <a:pPr marL="0" indent="0">
              <a:buNone/>
            </a:pPr>
            <a:r>
              <a:rPr lang="en-US" dirty="0" smtClean="0"/>
              <a:t>The hue used in this plot is the “Age” column showing the legend accordingly.</a:t>
            </a:r>
            <a:endParaRPr lang="en-IN" dirty="0" smtClean="0"/>
          </a:p>
          <a:p>
            <a:endParaRPr lang="en-US" dirty="0"/>
          </a:p>
        </p:txBody>
      </p:sp>
    </p:spTree>
    <p:extLst>
      <p:ext uri="{BB962C8B-B14F-4D97-AF65-F5344CB8AC3E}">
        <p14:creationId xmlns:p14="http://schemas.microsoft.com/office/powerpoint/2010/main" val="2854734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4191000" cy="762000"/>
          </a:xfrm>
        </p:spPr>
        <p:txBody>
          <a:bodyPr>
            <a:normAutofit fontScale="90000"/>
          </a:bodyPr>
          <a:lstStyle/>
          <a:p>
            <a:r>
              <a:rPr lang="en-US" dirty="0" smtClean="0"/>
              <a:t>Bivariate Analysis:</a:t>
            </a:r>
            <a:endParaRPr lang="en-US" dirty="0"/>
          </a:p>
        </p:txBody>
      </p:sp>
      <p:pic>
        <p:nvPicPr>
          <p:cNvPr id="6146"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425450" y="2647741"/>
            <a:ext cx="4038600" cy="2549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867400" y="1905001"/>
            <a:ext cx="3276600" cy="3962400"/>
          </a:xfrm>
        </p:spPr>
        <p:txBody>
          <a:bodyPr>
            <a:normAutofit fontScale="70000" lnSpcReduction="20000"/>
          </a:bodyPr>
          <a:lstStyle/>
          <a:p>
            <a:pPr marL="0" indent="0">
              <a:buNone/>
            </a:pPr>
            <a:r>
              <a:rPr lang="en-US" dirty="0" smtClean="0"/>
              <a:t>Using the count plot along with the hue parameter I was able to generate analysis details comparing 2 columns of the dataset where the hue remained constant while the other one kept changing inside a loop.</a:t>
            </a:r>
          </a:p>
          <a:p>
            <a:endParaRPr lang="en-US" dirty="0" smtClean="0"/>
          </a:p>
          <a:p>
            <a:pPr marL="0" indent="0">
              <a:buNone/>
            </a:pPr>
            <a:r>
              <a:rPr lang="en-US" dirty="0" smtClean="0"/>
              <a:t>The hue used in this plot is the “City” column showing the legend accordingly.</a:t>
            </a:r>
            <a:endParaRPr lang="en-IN" dirty="0" smtClean="0"/>
          </a:p>
          <a:p>
            <a:endParaRPr lang="en-IN" dirty="0" smtClean="0"/>
          </a:p>
          <a:p>
            <a:endParaRPr lang="en-US" dirty="0"/>
          </a:p>
        </p:txBody>
      </p:sp>
    </p:spTree>
    <p:extLst>
      <p:ext uri="{BB962C8B-B14F-4D97-AF65-F5344CB8AC3E}">
        <p14:creationId xmlns:p14="http://schemas.microsoft.com/office/powerpoint/2010/main" val="11769755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4724400" cy="762000"/>
          </a:xfrm>
        </p:spPr>
        <p:txBody>
          <a:bodyPr>
            <a:normAutofit fontScale="90000"/>
          </a:bodyPr>
          <a:lstStyle/>
          <a:p>
            <a:r>
              <a:rPr lang="en-US" dirty="0" smtClean="0"/>
              <a:t>Multivariate Analysis:</a:t>
            </a:r>
            <a:endParaRPr lang="en-US" dirty="0"/>
          </a:p>
        </p:txBody>
      </p:sp>
      <p:pic>
        <p:nvPicPr>
          <p:cNvPr id="7170" name="Picture 2"/>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425450" y="2621182"/>
            <a:ext cx="4038600" cy="260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sz="half" idx="2"/>
          </p:nvPr>
        </p:nvSpPr>
        <p:spPr>
          <a:xfrm>
            <a:off x="5562600" y="1752600"/>
            <a:ext cx="3581400" cy="4724400"/>
          </a:xfrm>
        </p:spPr>
        <p:txBody>
          <a:bodyPr>
            <a:normAutofit fontScale="77500" lnSpcReduction="20000"/>
          </a:bodyPr>
          <a:lstStyle/>
          <a:p>
            <a:pPr marL="0" indent="0">
              <a:buNone/>
            </a:pPr>
            <a:r>
              <a:rPr lang="en-US" dirty="0" smtClean="0"/>
              <a:t>I used the histogram after encoding all the columns of our dataset.</a:t>
            </a:r>
          </a:p>
          <a:p>
            <a:pPr marL="0" indent="0">
              <a:buNone/>
            </a:pPr>
            <a:endParaRPr lang="en-US" dirty="0" smtClean="0"/>
          </a:p>
          <a:p>
            <a:pPr marL="0" indent="0">
              <a:buNone/>
            </a:pPr>
            <a:r>
              <a:rPr lang="en-US" dirty="0" smtClean="0"/>
              <a:t>Since histogram only understand numeric values it would not have generated a diagrammatic representation of object datatype columns.</a:t>
            </a:r>
          </a:p>
          <a:p>
            <a:pPr marL="0" indent="0">
              <a:buNone/>
            </a:pPr>
            <a:endParaRPr lang="en-US" dirty="0" smtClean="0"/>
          </a:p>
          <a:p>
            <a:pPr marL="0" indent="0">
              <a:buNone/>
            </a:pPr>
            <a:r>
              <a:rPr lang="en-US" dirty="0" smtClean="0"/>
              <a:t>Once the encoding was complete the histograms showed the information.</a:t>
            </a:r>
            <a:endParaRPr lang="en-IN" dirty="0" smtClean="0"/>
          </a:p>
          <a:p>
            <a:endParaRPr lang="en-US" dirty="0"/>
          </a:p>
        </p:txBody>
      </p:sp>
    </p:spTree>
    <p:extLst>
      <p:ext uri="{BB962C8B-B14F-4D97-AF65-F5344CB8AC3E}">
        <p14:creationId xmlns:p14="http://schemas.microsoft.com/office/powerpoint/2010/main" val="27876537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5105400" cy="685800"/>
          </a:xfrm>
        </p:spPr>
        <p:txBody>
          <a:bodyPr>
            <a:normAutofit fontScale="90000"/>
          </a:bodyPr>
          <a:lstStyle/>
          <a:p>
            <a:r>
              <a:rPr lang="en-US" dirty="0" smtClean="0"/>
              <a:t>Multivariate Analysis:</a:t>
            </a:r>
            <a:endParaRPr lang="en-US" dirty="0"/>
          </a:p>
        </p:txBody>
      </p:sp>
      <p:pic>
        <p:nvPicPr>
          <p:cNvPr id="5" name="Content Placeholder 4">
            <a:extLst>
              <a:ext uri="{FF2B5EF4-FFF2-40B4-BE49-F238E27FC236}">
                <a16:creationId xmlns="" xmlns:a16="http://schemas.microsoft.com/office/drawing/2014/main" xmlns:lc="http://schemas.openxmlformats.org/drawingml/2006/lockedCanvas" id="{7D9B9CEC-6050-4A9B-B32E-AAABF88029A2}"/>
              </a:ext>
            </a:extLst>
          </p:cNvPr>
          <p:cNvPicPr>
            <a:picLocks noGrp="1" noChangeAspect="1"/>
          </p:cNvPicPr>
          <p:nvPr>
            <p:ph sz="half" idx="1"/>
          </p:nvPr>
        </p:nvPicPr>
        <p:blipFill>
          <a:blip r:embed="rId2"/>
          <a:stretch>
            <a:fillRect/>
          </a:stretch>
        </p:blipFill>
        <p:spPr>
          <a:xfrm>
            <a:off x="425450" y="1976224"/>
            <a:ext cx="4038600" cy="3892977"/>
          </a:xfrm>
          <a:prstGeom prst="rect">
            <a:avLst/>
          </a:prstGeom>
        </p:spPr>
      </p:pic>
      <p:sp>
        <p:nvSpPr>
          <p:cNvPr id="4" name="Content Placeholder 3"/>
          <p:cNvSpPr>
            <a:spLocks noGrp="1"/>
          </p:cNvSpPr>
          <p:nvPr>
            <p:ph sz="half" idx="2"/>
          </p:nvPr>
        </p:nvSpPr>
        <p:spPr>
          <a:xfrm>
            <a:off x="5791200" y="1981200"/>
            <a:ext cx="3352800" cy="4343400"/>
          </a:xfrm>
        </p:spPr>
        <p:txBody>
          <a:bodyPr>
            <a:normAutofit fontScale="77500" lnSpcReduction="20000"/>
          </a:bodyPr>
          <a:lstStyle/>
          <a:p>
            <a:pPr marL="0" indent="0">
              <a:buNone/>
            </a:pPr>
            <a:r>
              <a:rPr lang="en-US" dirty="0" smtClean="0"/>
              <a:t>I used the heatmap on the encoded dataset to see the correlation details between the columns.</a:t>
            </a:r>
          </a:p>
          <a:p>
            <a:pPr marL="0" indent="0">
              <a:buNone/>
            </a:pPr>
            <a:endParaRPr lang="en-US" dirty="0" smtClean="0"/>
          </a:p>
          <a:p>
            <a:pPr marL="0" indent="0">
              <a:buNone/>
            </a:pPr>
            <a:r>
              <a:rPr lang="en-US" dirty="0" smtClean="0"/>
              <a:t>Even on the Jupyter Notebook the picture was too tiny however seeing the color combinations I was able to figure out that there is no multi collinearity concern between the columns.</a:t>
            </a:r>
            <a:endParaRPr lang="en-IN" dirty="0" smtClean="0"/>
          </a:p>
          <a:p>
            <a:endParaRPr lang="en-US" dirty="0"/>
          </a:p>
        </p:txBody>
      </p:sp>
    </p:spTree>
    <p:extLst>
      <p:ext uri="{BB962C8B-B14F-4D97-AF65-F5344CB8AC3E}">
        <p14:creationId xmlns:p14="http://schemas.microsoft.com/office/powerpoint/2010/main" val="16311047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200"/>
            <a:ext cx="7467600" cy="579438"/>
          </a:xfrm>
        </p:spPr>
        <p:txBody>
          <a:bodyPr>
            <a:normAutofit fontScale="90000"/>
          </a:bodyPr>
          <a:lstStyle/>
          <a:p>
            <a:r>
              <a:rPr lang="en-US" dirty="0" smtClean="0"/>
              <a:t>Correlation between the columns:</a:t>
            </a:r>
            <a:endParaRPr lang="en-US" dirty="0"/>
          </a:p>
        </p:txBody>
      </p:sp>
      <p:pic>
        <p:nvPicPr>
          <p:cNvPr id="5" name="Content Placeholder 4">
            <a:extLst>
              <a:ext uri="{FF2B5EF4-FFF2-40B4-BE49-F238E27FC236}">
                <a16:creationId xmlns="" xmlns:a16="http://schemas.microsoft.com/office/drawing/2014/main" xmlns:lc="http://schemas.openxmlformats.org/drawingml/2006/lockedCanvas" id="{A6AE2E29-75A4-4283-95D1-49CBE4882AB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25450" y="2461715"/>
            <a:ext cx="4038600" cy="2921995"/>
          </a:xfrm>
          <a:prstGeom prst="rect">
            <a:avLst/>
          </a:prstGeom>
          <a:solidFill>
            <a:schemeClr val="bg2"/>
          </a:solidFill>
        </p:spPr>
      </p:pic>
      <p:sp>
        <p:nvSpPr>
          <p:cNvPr id="4" name="Content Placeholder 3"/>
          <p:cNvSpPr>
            <a:spLocks noGrp="1"/>
          </p:cNvSpPr>
          <p:nvPr>
            <p:ph sz="half" idx="2"/>
          </p:nvPr>
        </p:nvSpPr>
        <p:spPr>
          <a:xfrm>
            <a:off x="5334000" y="2286000"/>
            <a:ext cx="3810000" cy="3840163"/>
          </a:xfrm>
        </p:spPr>
        <p:txBody>
          <a:bodyPr>
            <a:normAutofit fontScale="55000" lnSpcReduction="20000"/>
          </a:bodyPr>
          <a:lstStyle/>
          <a:p>
            <a:pPr marL="0" indent="0">
              <a:buNone/>
            </a:pPr>
            <a:r>
              <a:rPr lang="en-US" dirty="0" smtClean="0"/>
              <a:t>With the help of correlation technique I generated separate bar plots to check the positive and negative correlation details in our dataset.</a:t>
            </a:r>
          </a:p>
          <a:p>
            <a:pPr marL="0" indent="0">
              <a:buNone/>
            </a:pPr>
            <a:endParaRPr lang="en-US" dirty="0" smtClean="0"/>
          </a:p>
          <a:p>
            <a:pPr marL="0" indent="0">
              <a:buNone/>
            </a:pPr>
            <a:r>
              <a:rPr lang="en-US" dirty="0" smtClean="0"/>
              <a:t>Positive correlation - A correlation of +1 indicates a perfect positive correlation, meaning that both variables move in the same direction together.</a:t>
            </a:r>
          </a:p>
          <a:p>
            <a:pPr marL="0" indent="0">
              <a:buNone/>
            </a:pPr>
            <a:endParaRPr lang="en-US" dirty="0" smtClean="0"/>
          </a:p>
          <a:p>
            <a:pPr marL="0" indent="0">
              <a:buNone/>
            </a:pPr>
            <a:r>
              <a:rPr lang="en-US" dirty="0" smtClean="0"/>
              <a:t>Negative correlation - A correlation of –1 indicates a perfect negative correlation, meaning that as one variable goes up, the other goes down.</a:t>
            </a:r>
            <a:endParaRPr lang="en-IN" dirty="0" smtClean="0"/>
          </a:p>
          <a:p>
            <a:endParaRPr lang="en-US" dirty="0"/>
          </a:p>
        </p:txBody>
      </p:sp>
    </p:spTree>
    <p:extLst>
      <p:ext uri="{BB962C8B-B14F-4D97-AF65-F5344CB8AC3E}">
        <p14:creationId xmlns:p14="http://schemas.microsoft.com/office/powerpoint/2010/main" val="26186709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Inference</a:t>
            </a:r>
            <a:endParaRPr lang="en-US" dirty="0"/>
          </a:p>
        </p:txBody>
      </p:sp>
      <p:sp>
        <p:nvSpPr>
          <p:cNvPr id="6" name="Content Placeholder 5"/>
          <p:cNvSpPr>
            <a:spLocks noGrp="1"/>
          </p:cNvSpPr>
          <p:nvPr>
            <p:ph idx="1"/>
          </p:nvPr>
        </p:nvSpPr>
        <p:spPr/>
        <p:txBody>
          <a:bodyPr>
            <a:normAutofit fontScale="70000" lnSpcReduction="20000"/>
          </a:bodyPr>
          <a:lstStyle/>
          <a:p>
            <a:pPr>
              <a:buFont typeface="Wingdings" panose="05000000000000000000" pitchFamily="2" charset="2"/>
              <a:buChar char="q"/>
            </a:pPr>
            <a:r>
              <a:rPr lang="en-US" dirty="0" smtClean="0"/>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dirty="0" smtClean="0"/>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dirty="0" smtClean="0"/>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dirty="0" smtClean="0"/>
          </a:p>
          <a:p>
            <a:endParaRPr lang="en-US" dirty="0"/>
          </a:p>
        </p:txBody>
      </p:sp>
    </p:spTree>
    <p:extLst>
      <p:ext uri="{BB962C8B-B14F-4D97-AF65-F5344CB8AC3E}">
        <p14:creationId xmlns:p14="http://schemas.microsoft.com/office/powerpoint/2010/main" val="38094418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048000" cy="1143000"/>
          </a:xfrm>
        </p:spPr>
        <p:txBody>
          <a:bodyPr/>
          <a:lstStyle/>
          <a:p>
            <a:r>
              <a:rPr lang="en-US" dirty="0" smtClean="0"/>
              <a:t>Agenda:</a:t>
            </a:r>
            <a:endParaRPr lang="en-US" dirty="0"/>
          </a:p>
        </p:txBody>
      </p:sp>
      <p:sp>
        <p:nvSpPr>
          <p:cNvPr id="3" name="Content Placeholder 2"/>
          <p:cNvSpPr>
            <a:spLocks noGrp="1"/>
          </p:cNvSpPr>
          <p:nvPr>
            <p:ph idx="1"/>
          </p:nvPr>
        </p:nvSpPr>
        <p:spPr>
          <a:xfrm>
            <a:off x="76200" y="1676400"/>
            <a:ext cx="5486400" cy="5059363"/>
          </a:xfrm>
        </p:spPr>
        <p:txBody>
          <a:bodyPr>
            <a:normAutofit/>
          </a:bodyPr>
          <a:lstStyle/>
          <a:p>
            <a:r>
              <a:rPr lang="en-US" dirty="0" smtClean="0"/>
              <a:t>Introduction</a:t>
            </a:r>
          </a:p>
          <a:p>
            <a:r>
              <a:rPr lang="en-US" dirty="0" smtClean="0"/>
              <a:t>Problem Statement</a:t>
            </a:r>
          </a:p>
          <a:p>
            <a:r>
              <a:rPr lang="en-US" dirty="0" smtClean="0"/>
              <a:t>Objective</a:t>
            </a:r>
          </a:p>
          <a:p>
            <a:r>
              <a:rPr lang="en-US" dirty="0" smtClean="0"/>
              <a:t>Exploratory Data Analysis (EDA)</a:t>
            </a:r>
          </a:p>
          <a:p>
            <a:r>
              <a:rPr lang="en-US" dirty="0" smtClean="0"/>
              <a:t>Visualization</a:t>
            </a:r>
          </a:p>
          <a:p>
            <a:r>
              <a:rPr lang="en-US" dirty="0" smtClean="0"/>
              <a:t>Inference</a:t>
            </a:r>
          </a:p>
          <a:p>
            <a:r>
              <a:rPr lang="en-US" dirty="0" smtClean="0"/>
              <a:t>Future Work</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355271"/>
            <a:ext cx="39624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73008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810000" cy="838200"/>
          </a:xfrm>
        </p:spPr>
        <p:txBody>
          <a:bodyPr>
            <a:normAutofit fontScale="90000"/>
          </a:bodyPr>
          <a:lstStyle/>
          <a:p>
            <a:r>
              <a:rPr lang="en-IN" dirty="0" smtClean="0"/>
              <a:t>1. Amazon.com</a:t>
            </a:r>
            <a:endParaRPr lang="en-US" dirty="0"/>
          </a:p>
        </p:txBody>
      </p:sp>
      <p:sp>
        <p:nvSpPr>
          <p:cNvPr id="3" name="Content Placeholder 2"/>
          <p:cNvSpPr>
            <a:spLocks noGrp="1"/>
          </p:cNvSpPr>
          <p:nvPr>
            <p:ph idx="1"/>
          </p:nvPr>
        </p:nvSpPr>
        <p:spPr>
          <a:xfrm>
            <a:off x="457200" y="1600200"/>
            <a:ext cx="5257800" cy="4525963"/>
          </a:xfrm>
        </p:spPr>
        <p:txBody>
          <a:bodyPr>
            <a:normAutofit fontScale="70000" lnSpcReduction="20000"/>
          </a:bodyPr>
          <a:lstStyle/>
          <a:p>
            <a:pPr>
              <a:lnSpc>
                <a:spcPct val="100000"/>
              </a:lnSpc>
              <a:spcBef>
                <a:spcPts val="0"/>
              </a:spcBef>
            </a:pPr>
            <a:r>
              <a:rPr lang="en-US" b="1" dirty="0" smtClean="0"/>
              <a:t>To be improved:</a:t>
            </a:r>
          </a:p>
          <a:p>
            <a:pPr marL="0" indent="0">
              <a:lnSpc>
                <a:spcPct val="100000"/>
              </a:lnSpc>
              <a:spcBef>
                <a:spcPts val="0"/>
              </a:spcBef>
              <a:buNone/>
            </a:pPr>
            <a:r>
              <a:rPr lang="en-US" dirty="0" smtClean="0"/>
              <a:t>1. During promotions, try to give a disturbance free shopping experience to customers.</a:t>
            </a:r>
          </a:p>
          <a:p>
            <a:pPr marL="0" indent="0">
              <a:lnSpc>
                <a:spcPct val="100000"/>
              </a:lnSpc>
              <a:spcBef>
                <a:spcPts val="0"/>
              </a:spcBef>
              <a:buNone/>
            </a:pPr>
            <a:r>
              <a:rPr lang="en-US" dirty="0" smtClean="0"/>
              <a:t>2. Give more payment options to customers.</a:t>
            </a:r>
          </a:p>
          <a:p>
            <a:pPr marL="0" indent="0">
              <a:lnSpc>
                <a:spcPct val="100000"/>
              </a:lnSpc>
              <a:spcBef>
                <a:spcPts val="0"/>
              </a:spcBef>
              <a:buNone/>
            </a:pPr>
            <a:r>
              <a:rPr lang="en-US" dirty="0" smtClean="0"/>
              <a:t>3. Try to give price early during promotion.</a:t>
            </a:r>
          </a:p>
          <a:p>
            <a:pPr marL="0" indent="0">
              <a:lnSpc>
                <a:spcPct val="100000"/>
              </a:lnSpc>
              <a:spcBef>
                <a:spcPts val="0"/>
              </a:spcBef>
              <a:buNone/>
            </a:pPr>
            <a:r>
              <a:rPr lang="en-US" dirty="0" smtClean="0"/>
              <a:t>4. Reduce the delivery time of the products.</a:t>
            </a:r>
            <a:br>
              <a:rPr lang="en-US" dirty="0" smtClean="0"/>
            </a:br>
            <a:endParaRPr lang="en-US" dirty="0" smtClean="0"/>
          </a:p>
          <a:p>
            <a:pPr>
              <a:lnSpc>
                <a:spcPct val="100000"/>
              </a:lnSpc>
              <a:spcBef>
                <a:spcPts val="0"/>
              </a:spcBef>
            </a:pPr>
            <a:r>
              <a:rPr lang="en-US" b="1" dirty="0" smtClean="0"/>
              <a:t>Positive feedback summary:</a:t>
            </a:r>
          </a:p>
          <a:p>
            <a:pPr marL="0" indent="0">
              <a:lnSpc>
                <a:spcPct val="100000"/>
              </a:lnSpc>
              <a:spcBef>
                <a:spcPts val="0"/>
              </a:spcBef>
              <a:buNone/>
            </a:pPr>
            <a:r>
              <a:rPr lang="en-US" dirty="0" smtClean="0"/>
              <a:t>1. Convenient to use and also a good website for shopping.</a:t>
            </a:r>
          </a:p>
          <a:p>
            <a:pPr marL="0" indent="0">
              <a:lnSpc>
                <a:spcPct val="100000"/>
              </a:lnSpc>
              <a:spcBef>
                <a:spcPts val="0"/>
              </a:spcBef>
              <a:buNone/>
            </a:pPr>
            <a:r>
              <a:rPr lang="en-US" dirty="0" smtClean="0"/>
              <a:t>2. Fast delivery of products.</a:t>
            </a:r>
          </a:p>
          <a:p>
            <a:pPr marL="0" indent="0">
              <a:lnSpc>
                <a:spcPct val="100000"/>
              </a:lnSpc>
              <a:spcBef>
                <a:spcPts val="0"/>
              </a:spcBef>
              <a:buNone/>
            </a:pPr>
            <a:r>
              <a:rPr lang="en-US" dirty="0" smtClean="0"/>
              <a:t>3. Availability of complete information of the products.</a:t>
            </a:r>
          </a:p>
          <a:p>
            <a:pPr marL="0" indent="0">
              <a:lnSpc>
                <a:spcPct val="100000"/>
              </a:lnSpc>
              <a:spcBef>
                <a:spcPts val="0"/>
              </a:spcBef>
              <a:buNone/>
            </a:pPr>
            <a:r>
              <a:rPr lang="en-US" dirty="0" smtClean="0"/>
              <a:t>4. Presence of online assistance through multi-channels.</a:t>
            </a:r>
          </a:p>
          <a:p>
            <a:pPr marL="0" indent="0">
              <a:lnSpc>
                <a:spcPct val="100000"/>
              </a:lnSpc>
              <a:spcBef>
                <a:spcPts val="0"/>
              </a:spcBef>
              <a:buNone/>
            </a:pPr>
            <a:r>
              <a:rPr lang="en-US" dirty="0" smtClean="0"/>
              <a:t>5. Reliable website or app, perceived trustworthiness.</a:t>
            </a:r>
            <a:endParaRPr lang="en-IN" dirty="0" smtClean="0"/>
          </a:p>
          <a:p>
            <a:endParaRPr lang="en-US" dirty="0"/>
          </a:p>
        </p:txBody>
      </p:sp>
      <p:sp>
        <p:nvSpPr>
          <p:cNvPr id="4" name="Rectangle 3"/>
          <p:cNvSpPr/>
          <p:nvPr/>
        </p:nvSpPr>
        <p:spPr>
          <a:xfrm>
            <a:off x="6019800" y="1447800"/>
            <a:ext cx="3048000" cy="369332"/>
          </a:xfrm>
          <a:prstGeom prst="rect">
            <a:avLst/>
          </a:prstGeom>
        </p:spPr>
        <p:txBody>
          <a:bodyPr wrap="square">
            <a:spAutoFit/>
          </a:bodyPr>
          <a:lstStyle/>
          <a:p>
            <a:r>
              <a:rPr lang="en-US" dirty="0" smtClean="0"/>
              <a:t>Online Store Company:</a:t>
            </a:r>
            <a:endParaRPr lang="en-IN"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3352800"/>
            <a:ext cx="31242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00215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38200"/>
            <a:ext cx="3810000" cy="685800"/>
          </a:xfrm>
        </p:spPr>
        <p:txBody>
          <a:bodyPr>
            <a:normAutofit fontScale="90000"/>
          </a:bodyPr>
          <a:lstStyle/>
          <a:p>
            <a:r>
              <a:rPr lang="en-IN" dirty="0" smtClean="0"/>
              <a:t>2. Flipkart.com</a:t>
            </a:r>
            <a:endParaRPr lang="en-US" dirty="0"/>
          </a:p>
        </p:txBody>
      </p:sp>
      <p:sp>
        <p:nvSpPr>
          <p:cNvPr id="3" name="Content Placeholder 2"/>
          <p:cNvSpPr>
            <a:spLocks noGrp="1"/>
          </p:cNvSpPr>
          <p:nvPr>
            <p:ph idx="1"/>
          </p:nvPr>
        </p:nvSpPr>
        <p:spPr>
          <a:xfrm>
            <a:off x="457200" y="1708666"/>
            <a:ext cx="5638800" cy="4768334"/>
          </a:xfrm>
        </p:spPr>
        <p:txBody>
          <a:bodyPr>
            <a:normAutofit fontScale="70000" lnSpcReduction="20000"/>
          </a:bodyPr>
          <a:lstStyle/>
          <a:p>
            <a:pPr>
              <a:lnSpc>
                <a:spcPct val="100000"/>
              </a:lnSpc>
              <a:spcBef>
                <a:spcPts val="0"/>
              </a:spcBef>
            </a:pPr>
            <a:r>
              <a:rPr lang="en-US" b="1" dirty="0" smtClean="0"/>
              <a:t>To be improved:</a:t>
            </a:r>
          </a:p>
          <a:p>
            <a:pPr marL="0" indent="0">
              <a:lnSpc>
                <a:spcPct val="100000"/>
              </a:lnSpc>
              <a:spcBef>
                <a:spcPts val="0"/>
              </a:spcBef>
              <a:buNone/>
            </a:pPr>
            <a:r>
              <a:rPr lang="en-US" dirty="0" smtClean="0"/>
              <a:t>1. During promotions, try to give a disturbance free shopping experience to customers.</a:t>
            </a:r>
          </a:p>
          <a:p>
            <a:pPr marL="0" indent="0">
              <a:lnSpc>
                <a:spcPct val="100000"/>
              </a:lnSpc>
              <a:spcBef>
                <a:spcPts val="0"/>
              </a:spcBef>
              <a:buNone/>
            </a:pPr>
            <a:r>
              <a:rPr lang="en-US" dirty="0" smtClean="0"/>
              <a:t>2. Give more payment options to customers.</a:t>
            </a:r>
          </a:p>
          <a:p>
            <a:pPr marL="0" indent="0">
              <a:lnSpc>
                <a:spcPct val="100000"/>
              </a:lnSpc>
              <a:spcBef>
                <a:spcPts val="0"/>
              </a:spcBef>
              <a:buNone/>
            </a:pPr>
            <a:r>
              <a:rPr lang="en-US" dirty="0" smtClean="0"/>
              <a:t>3. Try to give the price early during promotion.</a:t>
            </a:r>
          </a:p>
          <a:p>
            <a:pPr marL="0" indent="0">
              <a:lnSpc>
                <a:spcPct val="100000"/>
              </a:lnSpc>
              <a:spcBef>
                <a:spcPts val="0"/>
              </a:spcBef>
              <a:buNone/>
            </a:pPr>
            <a:r>
              <a:rPr lang="en-US" dirty="0" smtClean="0"/>
              <a:t>4. Reduce the delivery time of the products.</a:t>
            </a:r>
          </a:p>
          <a:p>
            <a:pPr marL="0" indent="0">
              <a:lnSpc>
                <a:spcPct val="100000"/>
              </a:lnSpc>
              <a:spcBef>
                <a:spcPts val="0"/>
              </a:spcBef>
              <a:buNone/>
            </a:pPr>
            <a:r>
              <a:rPr lang="en-US" dirty="0" smtClean="0"/>
              <a:t>5. Flipkart and Amazon almost share the same feedbacks with varying percentages as the only difference.</a:t>
            </a:r>
            <a:br>
              <a:rPr lang="en-US" dirty="0" smtClean="0"/>
            </a:br>
            <a:endParaRPr lang="en-US" dirty="0" smtClean="0"/>
          </a:p>
          <a:p>
            <a:pPr>
              <a:lnSpc>
                <a:spcPct val="100000"/>
              </a:lnSpc>
              <a:spcBef>
                <a:spcPts val="0"/>
              </a:spcBef>
            </a:pPr>
            <a:r>
              <a:rPr lang="en-US" b="1" dirty="0" smtClean="0"/>
              <a:t>Positive feedback summary:</a:t>
            </a:r>
          </a:p>
          <a:p>
            <a:pPr marL="0" indent="0">
              <a:lnSpc>
                <a:spcPct val="100000"/>
              </a:lnSpc>
              <a:spcBef>
                <a:spcPts val="0"/>
              </a:spcBef>
              <a:buNone/>
            </a:pPr>
            <a:r>
              <a:rPr lang="en-US" dirty="0" smtClean="0"/>
              <a:t>1. Convenient to use and also a good website for shopping.</a:t>
            </a:r>
          </a:p>
          <a:p>
            <a:pPr marL="0" indent="0">
              <a:lnSpc>
                <a:spcPct val="100000"/>
              </a:lnSpc>
              <a:spcBef>
                <a:spcPts val="0"/>
              </a:spcBef>
              <a:buNone/>
            </a:pPr>
            <a:r>
              <a:rPr lang="en-US" dirty="0" smtClean="0"/>
              <a:t>2. Fast delivery of products.</a:t>
            </a:r>
          </a:p>
          <a:p>
            <a:pPr marL="0" indent="0">
              <a:lnSpc>
                <a:spcPct val="100000"/>
              </a:lnSpc>
              <a:spcBef>
                <a:spcPts val="0"/>
              </a:spcBef>
              <a:buNone/>
            </a:pPr>
            <a:r>
              <a:rPr lang="en-US" dirty="0" smtClean="0"/>
              <a:t>3. Availability of complete information of the products.</a:t>
            </a:r>
          </a:p>
          <a:p>
            <a:pPr marL="0" indent="0">
              <a:lnSpc>
                <a:spcPct val="100000"/>
              </a:lnSpc>
              <a:spcBef>
                <a:spcPts val="0"/>
              </a:spcBef>
              <a:buNone/>
            </a:pPr>
            <a:r>
              <a:rPr lang="en-US" dirty="0" smtClean="0"/>
              <a:t>4. Presence of online assistance through multi-channels.</a:t>
            </a:r>
          </a:p>
          <a:p>
            <a:pPr marL="0" indent="0">
              <a:lnSpc>
                <a:spcPct val="100000"/>
              </a:lnSpc>
              <a:spcBef>
                <a:spcPts val="0"/>
              </a:spcBef>
              <a:buNone/>
            </a:pPr>
            <a:r>
              <a:rPr lang="en-US" dirty="0" smtClean="0"/>
              <a:t>5. Reliable website or app, perceived trustworthiness.</a:t>
            </a:r>
          </a:p>
          <a:p>
            <a:pPr marL="0" indent="0">
              <a:lnSpc>
                <a:spcPct val="100000"/>
              </a:lnSpc>
              <a:spcBef>
                <a:spcPts val="0"/>
              </a:spcBef>
              <a:buNone/>
            </a:pPr>
            <a:r>
              <a:rPr lang="en-US" dirty="0" smtClean="0"/>
              <a:t>6. Wild variety of products to offer.</a:t>
            </a:r>
            <a:endParaRPr lang="en-IN" dirty="0" smtClean="0"/>
          </a:p>
          <a:p>
            <a:endParaRPr lang="en-US" dirty="0"/>
          </a:p>
        </p:txBody>
      </p:sp>
      <p:sp>
        <p:nvSpPr>
          <p:cNvPr id="4" name="Rectangle 3"/>
          <p:cNvSpPr/>
          <p:nvPr/>
        </p:nvSpPr>
        <p:spPr>
          <a:xfrm>
            <a:off x="6248400" y="1524000"/>
            <a:ext cx="2590800" cy="369332"/>
          </a:xfrm>
          <a:prstGeom prst="rect">
            <a:avLst/>
          </a:prstGeom>
        </p:spPr>
        <p:txBody>
          <a:bodyPr wrap="square">
            <a:spAutoFit/>
          </a:bodyPr>
          <a:lstStyle/>
          <a:p>
            <a:r>
              <a:rPr lang="en-US" dirty="0" smtClean="0"/>
              <a:t>Online Store Company:</a:t>
            </a:r>
            <a:endParaRPr lang="en-IN" dirty="0"/>
          </a:p>
        </p:txBody>
      </p:sp>
      <p:pic>
        <p:nvPicPr>
          <p:cNvPr id="5" name="Picture 4">
            <a:extLst>
              <a:ext uri="{FF2B5EF4-FFF2-40B4-BE49-F238E27FC236}">
                <a16:creationId xmlns="" xmlns:a16="http://schemas.microsoft.com/office/drawing/2014/main" xmlns:lc="http://schemas.openxmlformats.org/drawingml/2006/lockedCanvas" id="{E6F98549-DA67-4BFD-BDED-19B5A470A70A}"/>
              </a:ext>
            </a:extLst>
          </p:cNvPr>
          <p:cNvPicPr>
            <a:picLocks noChangeAspect="1"/>
          </p:cNvPicPr>
          <p:nvPr/>
        </p:nvPicPr>
        <p:blipFill>
          <a:blip r:embed="rId2"/>
          <a:stretch>
            <a:fillRect/>
          </a:stretch>
        </p:blipFill>
        <p:spPr>
          <a:xfrm>
            <a:off x="6934200" y="3613666"/>
            <a:ext cx="2057400" cy="1415534"/>
          </a:xfrm>
          <a:prstGeom prst="rect">
            <a:avLst/>
          </a:prstGeom>
        </p:spPr>
      </p:pic>
    </p:spTree>
    <p:extLst>
      <p:ext uri="{BB962C8B-B14F-4D97-AF65-F5344CB8AC3E}">
        <p14:creationId xmlns:p14="http://schemas.microsoft.com/office/powerpoint/2010/main" val="27300566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0"/>
            <a:ext cx="4114800" cy="685800"/>
          </a:xfrm>
        </p:spPr>
        <p:txBody>
          <a:bodyPr>
            <a:normAutofit/>
          </a:bodyPr>
          <a:lstStyle/>
          <a:p>
            <a:r>
              <a:rPr lang="en-IN" dirty="0" smtClean="0"/>
              <a:t>3. Myntra.com</a:t>
            </a:r>
            <a:endParaRPr lang="en-US" dirty="0"/>
          </a:p>
        </p:txBody>
      </p:sp>
      <p:sp>
        <p:nvSpPr>
          <p:cNvPr id="3" name="Content Placeholder 2"/>
          <p:cNvSpPr>
            <a:spLocks noGrp="1"/>
          </p:cNvSpPr>
          <p:nvPr>
            <p:ph idx="1"/>
          </p:nvPr>
        </p:nvSpPr>
        <p:spPr>
          <a:xfrm>
            <a:off x="457200" y="1600200"/>
            <a:ext cx="5943600" cy="4525963"/>
          </a:xfrm>
        </p:spPr>
        <p:txBody>
          <a:bodyPr>
            <a:normAutofit fontScale="77500" lnSpcReduction="20000"/>
          </a:bodyPr>
          <a:lstStyle/>
          <a:p>
            <a:pPr>
              <a:lnSpc>
                <a:spcPct val="120000"/>
              </a:lnSpc>
              <a:spcBef>
                <a:spcPts val="0"/>
              </a:spcBef>
            </a:pPr>
            <a:r>
              <a:rPr lang="en-US" b="1" dirty="0" smtClean="0"/>
              <a:t>To be improved:</a:t>
            </a:r>
          </a:p>
          <a:p>
            <a:pPr marL="0" indent="0">
              <a:lnSpc>
                <a:spcPct val="120000"/>
              </a:lnSpc>
              <a:spcBef>
                <a:spcPts val="0"/>
              </a:spcBef>
              <a:buNone/>
            </a:pPr>
            <a:r>
              <a:rPr lang="en-US" dirty="0" smtClean="0"/>
              <a:t>1. During promotions, try to give a disturbance free shopping experience to customers.</a:t>
            </a:r>
          </a:p>
          <a:p>
            <a:pPr marL="0" indent="0">
              <a:lnSpc>
                <a:spcPct val="120000"/>
              </a:lnSpc>
              <a:spcBef>
                <a:spcPts val="0"/>
              </a:spcBef>
              <a:buNone/>
            </a:pPr>
            <a:r>
              <a:rPr lang="en-US" dirty="0" smtClean="0"/>
              <a:t>2. Try to give the price early during promotions.</a:t>
            </a:r>
          </a:p>
          <a:p>
            <a:pPr marL="0" indent="0">
              <a:lnSpc>
                <a:spcPct val="120000"/>
              </a:lnSpc>
              <a:spcBef>
                <a:spcPts val="0"/>
              </a:spcBef>
              <a:buNone/>
            </a:pPr>
            <a:r>
              <a:rPr lang="en-US" dirty="0" smtClean="0"/>
              <a:t>3. Reduce the delivery time of the products during promotions.</a:t>
            </a:r>
            <a:br>
              <a:rPr lang="en-US" dirty="0" smtClean="0"/>
            </a:br>
            <a:endParaRPr lang="en-US" dirty="0" smtClean="0"/>
          </a:p>
          <a:p>
            <a:pPr>
              <a:lnSpc>
                <a:spcPct val="120000"/>
              </a:lnSpc>
              <a:spcBef>
                <a:spcPts val="0"/>
              </a:spcBef>
            </a:pPr>
            <a:r>
              <a:rPr lang="en-US" b="1" dirty="0" smtClean="0"/>
              <a:t>Positive feedback summary:</a:t>
            </a:r>
          </a:p>
          <a:p>
            <a:pPr marL="0" indent="0">
              <a:lnSpc>
                <a:spcPct val="120000"/>
              </a:lnSpc>
              <a:spcBef>
                <a:spcPts val="0"/>
              </a:spcBef>
              <a:buNone/>
            </a:pPr>
            <a:r>
              <a:rPr lang="en-US" dirty="0" smtClean="0"/>
              <a:t>1. Convenient to use and also a good website.</a:t>
            </a:r>
          </a:p>
          <a:p>
            <a:pPr marL="0" indent="0">
              <a:lnSpc>
                <a:spcPct val="120000"/>
              </a:lnSpc>
              <a:spcBef>
                <a:spcPts val="0"/>
              </a:spcBef>
              <a:buNone/>
            </a:pPr>
            <a:r>
              <a:rPr lang="en-US" dirty="0" smtClean="0"/>
              <a:t>2. Availability of several payment options.</a:t>
            </a:r>
          </a:p>
          <a:p>
            <a:pPr marL="0" indent="0">
              <a:lnSpc>
                <a:spcPct val="120000"/>
              </a:lnSpc>
              <a:spcBef>
                <a:spcPts val="0"/>
              </a:spcBef>
              <a:buNone/>
            </a:pPr>
            <a:r>
              <a:rPr lang="en-US" dirty="0" smtClean="0"/>
              <a:t>3. Faster products delivery.</a:t>
            </a:r>
          </a:p>
          <a:p>
            <a:pPr marL="0" indent="0">
              <a:lnSpc>
                <a:spcPct val="120000"/>
              </a:lnSpc>
              <a:spcBef>
                <a:spcPts val="0"/>
              </a:spcBef>
              <a:buNone/>
            </a:pPr>
            <a:r>
              <a:rPr lang="en-US" dirty="0" smtClean="0"/>
              <a:t>4. Complete information of products available.</a:t>
            </a:r>
          </a:p>
          <a:p>
            <a:pPr marL="0" indent="0">
              <a:lnSpc>
                <a:spcPct val="120000"/>
              </a:lnSpc>
              <a:spcBef>
                <a:spcPts val="0"/>
              </a:spcBef>
              <a:buNone/>
            </a:pPr>
            <a:r>
              <a:rPr lang="en-US" dirty="0" smtClean="0"/>
              <a:t>5. Reliable website or app, perceived trustworthiness.</a:t>
            </a:r>
          </a:p>
          <a:p>
            <a:pPr marL="0" indent="0">
              <a:lnSpc>
                <a:spcPct val="120000"/>
              </a:lnSpc>
              <a:spcBef>
                <a:spcPts val="0"/>
              </a:spcBef>
              <a:buNone/>
            </a:pPr>
            <a:r>
              <a:rPr lang="en-US" dirty="0" smtClean="0"/>
              <a:t>6. Wild variety of product to offer</a:t>
            </a:r>
            <a:endParaRPr lang="en-IN" dirty="0" smtClean="0"/>
          </a:p>
          <a:p>
            <a:endParaRPr lang="en-US" dirty="0"/>
          </a:p>
        </p:txBody>
      </p:sp>
      <p:sp>
        <p:nvSpPr>
          <p:cNvPr id="4" name="Rectangle 3"/>
          <p:cNvSpPr/>
          <p:nvPr/>
        </p:nvSpPr>
        <p:spPr>
          <a:xfrm>
            <a:off x="6400800" y="1752600"/>
            <a:ext cx="2743200" cy="369332"/>
          </a:xfrm>
          <a:prstGeom prst="rect">
            <a:avLst/>
          </a:prstGeom>
        </p:spPr>
        <p:txBody>
          <a:bodyPr wrap="square">
            <a:spAutoFit/>
          </a:bodyPr>
          <a:lstStyle/>
          <a:p>
            <a:r>
              <a:rPr lang="en-US" dirty="0" smtClean="0"/>
              <a:t>Online Store Company:</a:t>
            </a:r>
            <a:endParaRPr lang="en-US" dirty="0"/>
          </a:p>
        </p:txBody>
      </p:sp>
      <p:pic>
        <p:nvPicPr>
          <p:cNvPr id="5" name="Picture 4">
            <a:extLst>
              <a:ext uri="{FF2B5EF4-FFF2-40B4-BE49-F238E27FC236}">
                <a16:creationId xmlns="" xmlns:a16="http://schemas.microsoft.com/office/drawing/2014/main" xmlns:lc="http://schemas.openxmlformats.org/drawingml/2006/lockedCanvas" id="{258A7CCD-6DA6-42E8-B8A5-4BD399EB6F99}"/>
              </a:ext>
            </a:extLst>
          </p:cNvPr>
          <p:cNvPicPr>
            <a:picLocks noChangeAspect="1"/>
          </p:cNvPicPr>
          <p:nvPr/>
        </p:nvPicPr>
        <p:blipFill>
          <a:blip r:embed="rId2"/>
          <a:stretch>
            <a:fillRect/>
          </a:stretch>
        </p:blipFill>
        <p:spPr>
          <a:xfrm>
            <a:off x="6400800" y="3886200"/>
            <a:ext cx="2743200" cy="1295400"/>
          </a:xfrm>
          <a:prstGeom prst="rect">
            <a:avLst/>
          </a:prstGeom>
        </p:spPr>
      </p:pic>
    </p:spTree>
    <p:extLst>
      <p:ext uri="{BB962C8B-B14F-4D97-AF65-F5344CB8AC3E}">
        <p14:creationId xmlns:p14="http://schemas.microsoft.com/office/powerpoint/2010/main" val="1178849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3276600" cy="808038"/>
          </a:xfrm>
        </p:spPr>
        <p:txBody>
          <a:bodyPr>
            <a:normAutofit fontScale="90000"/>
          </a:bodyPr>
          <a:lstStyle/>
          <a:p>
            <a:r>
              <a:rPr lang="en-IN" dirty="0" smtClean="0"/>
              <a:t>4. Paytm.com</a:t>
            </a:r>
            <a:endParaRPr lang="en-US" dirty="0"/>
          </a:p>
        </p:txBody>
      </p:sp>
      <p:sp>
        <p:nvSpPr>
          <p:cNvPr id="3" name="Content Placeholder 2"/>
          <p:cNvSpPr>
            <a:spLocks noGrp="1"/>
          </p:cNvSpPr>
          <p:nvPr>
            <p:ph idx="1"/>
          </p:nvPr>
        </p:nvSpPr>
        <p:spPr>
          <a:xfrm>
            <a:off x="457200" y="1600200"/>
            <a:ext cx="6019800" cy="4525963"/>
          </a:xfrm>
        </p:spPr>
        <p:txBody>
          <a:bodyPr>
            <a:normAutofit fontScale="85000" lnSpcReduction="20000"/>
          </a:bodyPr>
          <a:lstStyle/>
          <a:p>
            <a:pPr>
              <a:lnSpc>
                <a:spcPct val="100000"/>
              </a:lnSpc>
              <a:spcBef>
                <a:spcPts val="0"/>
              </a:spcBef>
            </a:pPr>
            <a:r>
              <a:rPr lang="en-US" b="1" dirty="0" smtClean="0"/>
              <a:t>To be improved:</a:t>
            </a:r>
          </a:p>
          <a:p>
            <a:pPr marL="0" indent="0">
              <a:lnSpc>
                <a:spcPct val="100000"/>
              </a:lnSpc>
              <a:spcBef>
                <a:spcPts val="0"/>
              </a:spcBef>
              <a:buNone/>
            </a:pPr>
            <a:r>
              <a:rPr lang="en-US" dirty="0" smtClean="0"/>
              <a:t>1. Reduce the delivery time of the products during promotions.</a:t>
            </a:r>
          </a:p>
          <a:p>
            <a:pPr marL="0" indent="0">
              <a:lnSpc>
                <a:spcPct val="100000"/>
              </a:lnSpc>
              <a:spcBef>
                <a:spcPts val="0"/>
              </a:spcBef>
              <a:buNone/>
            </a:pPr>
            <a:r>
              <a:rPr lang="en-US" dirty="0" smtClean="0"/>
              <a:t>2. Try to give the price early during promotion.</a:t>
            </a:r>
          </a:p>
          <a:p>
            <a:pPr marL="0" indent="0">
              <a:lnSpc>
                <a:spcPct val="100000"/>
              </a:lnSpc>
              <a:spcBef>
                <a:spcPts val="0"/>
              </a:spcBef>
              <a:buNone/>
            </a:pPr>
            <a:r>
              <a:rPr lang="en-US" dirty="0" smtClean="0"/>
              <a:t>3. During promotions, try to give a disturbance free shopping experience to customers.</a:t>
            </a:r>
          </a:p>
          <a:p>
            <a:pPr marL="0" indent="0">
              <a:lnSpc>
                <a:spcPct val="100000"/>
              </a:lnSpc>
              <a:spcBef>
                <a:spcPts val="0"/>
              </a:spcBef>
              <a:buNone/>
            </a:pPr>
            <a:r>
              <a:rPr lang="en-US" dirty="0" smtClean="0"/>
              <a:t>4. Late declaration of price and discounts.</a:t>
            </a:r>
          </a:p>
          <a:p>
            <a:pPr marL="0" indent="0">
              <a:lnSpc>
                <a:spcPct val="100000"/>
              </a:lnSpc>
              <a:spcBef>
                <a:spcPts val="0"/>
              </a:spcBef>
              <a:buNone/>
            </a:pPr>
            <a:r>
              <a:rPr lang="en-US" dirty="0" smtClean="0"/>
              <a:t>5. Frequent disturbance is occurring while moving from one page to another.</a:t>
            </a:r>
            <a:br>
              <a:rPr lang="en-US" dirty="0" smtClean="0"/>
            </a:br>
            <a:endParaRPr lang="en-US" dirty="0" smtClean="0"/>
          </a:p>
          <a:p>
            <a:pPr>
              <a:lnSpc>
                <a:spcPct val="100000"/>
              </a:lnSpc>
              <a:spcBef>
                <a:spcPts val="0"/>
              </a:spcBef>
            </a:pPr>
            <a:r>
              <a:rPr lang="en-US" b="1" dirty="0" smtClean="0"/>
              <a:t>Positive feedback summary:</a:t>
            </a:r>
          </a:p>
          <a:p>
            <a:pPr marL="0" indent="0">
              <a:lnSpc>
                <a:spcPct val="100000"/>
              </a:lnSpc>
              <a:spcBef>
                <a:spcPts val="0"/>
              </a:spcBef>
              <a:buNone/>
            </a:pPr>
            <a:r>
              <a:rPr lang="en-US" dirty="0" smtClean="0"/>
              <a:t>1. Convenient to use and a good website.</a:t>
            </a:r>
          </a:p>
          <a:p>
            <a:pPr marL="0" indent="0">
              <a:lnSpc>
                <a:spcPct val="100000"/>
              </a:lnSpc>
              <a:spcBef>
                <a:spcPts val="0"/>
              </a:spcBef>
              <a:buNone/>
            </a:pPr>
            <a:r>
              <a:rPr lang="en-US" dirty="0" smtClean="0"/>
              <a:t>2. Quickness to complete a purchase.</a:t>
            </a:r>
          </a:p>
          <a:p>
            <a:pPr marL="0" indent="0">
              <a:lnSpc>
                <a:spcPct val="100000"/>
              </a:lnSpc>
              <a:spcBef>
                <a:spcPts val="0"/>
              </a:spcBef>
              <a:buNone/>
            </a:pPr>
            <a:r>
              <a:rPr lang="en-US" dirty="0" smtClean="0"/>
              <a:t>3. About 64% of the customers feel that either web or app is reliable.</a:t>
            </a:r>
          </a:p>
          <a:p>
            <a:pPr marL="0" indent="0">
              <a:lnSpc>
                <a:spcPct val="100000"/>
              </a:lnSpc>
              <a:spcBef>
                <a:spcPts val="0"/>
              </a:spcBef>
              <a:buNone/>
            </a:pPr>
            <a:r>
              <a:rPr lang="en-US" dirty="0" smtClean="0"/>
              <a:t>4. Around 20% of the customers believe that Paytm has a wild variety of products on offer.</a:t>
            </a:r>
            <a:endParaRPr lang="en-IN" dirty="0" smtClean="0"/>
          </a:p>
          <a:p>
            <a:endParaRPr lang="en-US" dirty="0"/>
          </a:p>
        </p:txBody>
      </p:sp>
      <p:sp>
        <p:nvSpPr>
          <p:cNvPr id="4" name="Rectangle 3"/>
          <p:cNvSpPr/>
          <p:nvPr/>
        </p:nvSpPr>
        <p:spPr>
          <a:xfrm>
            <a:off x="6553200" y="1447800"/>
            <a:ext cx="2362200" cy="369332"/>
          </a:xfrm>
          <a:prstGeom prst="rect">
            <a:avLst/>
          </a:prstGeom>
        </p:spPr>
        <p:txBody>
          <a:bodyPr wrap="square">
            <a:spAutoFit/>
          </a:bodyPr>
          <a:lstStyle/>
          <a:p>
            <a:r>
              <a:rPr lang="en-US" dirty="0" smtClean="0"/>
              <a:t>Online Store Company:</a:t>
            </a:r>
            <a:endParaRPr lang="en-US" dirty="0"/>
          </a:p>
        </p:txBody>
      </p:sp>
      <p:pic>
        <p:nvPicPr>
          <p:cNvPr id="5" name="Picture 4">
            <a:extLst>
              <a:ext uri="{FF2B5EF4-FFF2-40B4-BE49-F238E27FC236}">
                <a16:creationId xmlns="" xmlns:a16="http://schemas.microsoft.com/office/drawing/2014/main" xmlns:lc="http://schemas.openxmlformats.org/drawingml/2006/lockedCanvas" id="{4DFF0B1F-CAD0-439C-8F0F-DDFE7199868A}"/>
              </a:ext>
            </a:extLst>
          </p:cNvPr>
          <p:cNvPicPr>
            <a:picLocks noChangeAspect="1"/>
          </p:cNvPicPr>
          <p:nvPr/>
        </p:nvPicPr>
        <p:blipFill>
          <a:blip r:embed="rId2"/>
          <a:stretch>
            <a:fillRect/>
          </a:stretch>
        </p:blipFill>
        <p:spPr>
          <a:xfrm>
            <a:off x="6934200" y="3962400"/>
            <a:ext cx="2209800" cy="1143000"/>
          </a:xfrm>
          <a:prstGeom prst="rect">
            <a:avLst/>
          </a:prstGeom>
        </p:spPr>
      </p:pic>
    </p:spTree>
    <p:extLst>
      <p:ext uri="{BB962C8B-B14F-4D97-AF65-F5344CB8AC3E}">
        <p14:creationId xmlns:p14="http://schemas.microsoft.com/office/powerpoint/2010/main" val="28404359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3657600" cy="762000"/>
          </a:xfrm>
        </p:spPr>
        <p:txBody>
          <a:bodyPr>
            <a:normAutofit fontScale="90000"/>
          </a:bodyPr>
          <a:lstStyle/>
          <a:p>
            <a:r>
              <a:rPr lang="en-IN" dirty="0" smtClean="0"/>
              <a:t>5. Snapdeal.com</a:t>
            </a:r>
            <a:endParaRPr lang="en-US" dirty="0"/>
          </a:p>
        </p:txBody>
      </p:sp>
      <p:sp>
        <p:nvSpPr>
          <p:cNvPr id="3" name="Content Placeholder 2"/>
          <p:cNvSpPr>
            <a:spLocks noGrp="1"/>
          </p:cNvSpPr>
          <p:nvPr>
            <p:ph idx="1"/>
          </p:nvPr>
        </p:nvSpPr>
        <p:spPr>
          <a:xfrm>
            <a:off x="457200" y="1371600"/>
            <a:ext cx="5486400" cy="4754563"/>
          </a:xfrm>
        </p:spPr>
        <p:txBody>
          <a:bodyPr>
            <a:normAutofit fontScale="70000" lnSpcReduction="20000"/>
          </a:bodyPr>
          <a:lstStyle/>
          <a:p>
            <a:pPr>
              <a:lnSpc>
                <a:spcPct val="120000"/>
              </a:lnSpc>
              <a:spcBef>
                <a:spcPts val="0"/>
              </a:spcBef>
            </a:pPr>
            <a:r>
              <a:rPr lang="en-US" b="1" dirty="0" smtClean="0"/>
              <a:t>To be improved:</a:t>
            </a:r>
          </a:p>
          <a:p>
            <a:pPr marL="0" indent="0">
              <a:lnSpc>
                <a:spcPct val="120000"/>
              </a:lnSpc>
              <a:spcBef>
                <a:spcPts val="0"/>
              </a:spcBef>
              <a:buNone/>
            </a:pPr>
            <a:r>
              <a:rPr lang="en-US" dirty="0" smtClean="0"/>
              <a:t>1. Reduce the delivery time of the products during promotions.</a:t>
            </a:r>
          </a:p>
          <a:p>
            <a:pPr marL="0" indent="0">
              <a:lnSpc>
                <a:spcPct val="120000"/>
              </a:lnSpc>
              <a:spcBef>
                <a:spcPts val="0"/>
              </a:spcBef>
              <a:buNone/>
            </a:pPr>
            <a:r>
              <a:rPr lang="en-US" dirty="0" smtClean="0"/>
              <a:t>2. Try to give the price early during promotion.</a:t>
            </a:r>
          </a:p>
          <a:p>
            <a:pPr marL="0" indent="0">
              <a:lnSpc>
                <a:spcPct val="120000"/>
              </a:lnSpc>
              <a:spcBef>
                <a:spcPts val="0"/>
              </a:spcBef>
              <a:buNone/>
            </a:pPr>
            <a:r>
              <a:rPr lang="en-US" dirty="0" smtClean="0"/>
              <a:t>3. During promotions, try to give a disturbance free shopping experience to customers.</a:t>
            </a:r>
          </a:p>
          <a:p>
            <a:pPr marL="0" indent="0">
              <a:lnSpc>
                <a:spcPct val="120000"/>
              </a:lnSpc>
              <a:spcBef>
                <a:spcPts val="0"/>
              </a:spcBef>
              <a:buNone/>
            </a:pPr>
            <a:r>
              <a:rPr lang="en-US" dirty="0" smtClean="0"/>
              <a:t>4. Late declaration of price and discounts.</a:t>
            </a:r>
          </a:p>
          <a:p>
            <a:pPr marL="0" indent="0">
              <a:lnSpc>
                <a:spcPct val="120000"/>
              </a:lnSpc>
              <a:spcBef>
                <a:spcPts val="0"/>
              </a:spcBef>
              <a:buNone/>
            </a:pPr>
            <a:r>
              <a:rPr lang="en-US" dirty="0" smtClean="0"/>
              <a:t>5. No one has expressed to recommend Snapdeal to a contact as it has the most negative feedbacks among all other websites.</a:t>
            </a:r>
            <a:br>
              <a:rPr lang="en-US" dirty="0" smtClean="0"/>
            </a:br>
            <a:endParaRPr lang="en-US" dirty="0" smtClean="0"/>
          </a:p>
          <a:p>
            <a:pPr>
              <a:lnSpc>
                <a:spcPct val="120000"/>
              </a:lnSpc>
              <a:spcBef>
                <a:spcPts val="0"/>
              </a:spcBef>
            </a:pPr>
            <a:r>
              <a:rPr lang="en-US" b="1" dirty="0" smtClean="0"/>
              <a:t>Positive feedback summary:</a:t>
            </a:r>
          </a:p>
          <a:p>
            <a:pPr marL="0" indent="0">
              <a:lnSpc>
                <a:spcPct val="120000"/>
              </a:lnSpc>
              <a:spcBef>
                <a:spcPts val="0"/>
              </a:spcBef>
              <a:buNone/>
            </a:pPr>
            <a:r>
              <a:rPr lang="en-US" dirty="0" smtClean="0"/>
              <a:t>1. Convenient to use.</a:t>
            </a:r>
          </a:p>
          <a:p>
            <a:pPr marL="0" indent="0">
              <a:lnSpc>
                <a:spcPct val="120000"/>
              </a:lnSpc>
              <a:spcBef>
                <a:spcPts val="0"/>
              </a:spcBef>
              <a:buNone/>
            </a:pPr>
            <a:r>
              <a:rPr lang="en-US" dirty="0" smtClean="0"/>
              <a:t>2. 54% of the customers are happy about the availability of financial information security.</a:t>
            </a:r>
            <a:endParaRPr lang="en-IN" dirty="0" smtClean="0"/>
          </a:p>
          <a:p>
            <a:endParaRPr lang="en-US" dirty="0"/>
          </a:p>
        </p:txBody>
      </p:sp>
      <p:sp>
        <p:nvSpPr>
          <p:cNvPr id="4" name="Rectangle 3"/>
          <p:cNvSpPr/>
          <p:nvPr/>
        </p:nvSpPr>
        <p:spPr>
          <a:xfrm>
            <a:off x="6400800" y="1371600"/>
            <a:ext cx="2743200" cy="369332"/>
          </a:xfrm>
          <a:prstGeom prst="rect">
            <a:avLst/>
          </a:prstGeom>
        </p:spPr>
        <p:txBody>
          <a:bodyPr wrap="square">
            <a:spAutoFit/>
          </a:bodyPr>
          <a:lstStyle/>
          <a:p>
            <a:r>
              <a:rPr lang="en-US" dirty="0" smtClean="0"/>
              <a:t>Online Store Company:</a:t>
            </a:r>
            <a:endParaRPr lang="en-US" dirty="0"/>
          </a:p>
        </p:txBody>
      </p:sp>
      <p:pic>
        <p:nvPicPr>
          <p:cNvPr id="5" name="Picture 4">
            <a:extLst>
              <a:ext uri="{FF2B5EF4-FFF2-40B4-BE49-F238E27FC236}">
                <a16:creationId xmlns="" xmlns:a16="http://schemas.microsoft.com/office/drawing/2014/main" xmlns:lc="http://schemas.openxmlformats.org/drawingml/2006/lockedCanvas" id="{A2DB3459-6753-4364-B605-B2B311E41B45}"/>
              </a:ext>
            </a:extLst>
          </p:cNvPr>
          <p:cNvPicPr>
            <a:picLocks noChangeAspect="1"/>
          </p:cNvPicPr>
          <p:nvPr/>
        </p:nvPicPr>
        <p:blipFill>
          <a:blip r:embed="rId2"/>
          <a:stretch>
            <a:fillRect/>
          </a:stretch>
        </p:blipFill>
        <p:spPr>
          <a:xfrm>
            <a:off x="6400800" y="3810001"/>
            <a:ext cx="2667000" cy="1066800"/>
          </a:xfrm>
          <a:prstGeom prst="rect">
            <a:avLst/>
          </a:prstGeom>
        </p:spPr>
      </p:pic>
    </p:spTree>
    <p:extLst>
      <p:ext uri="{BB962C8B-B14F-4D97-AF65-F5344CB8AC3E}">
        <p14:creationId xmlns:p14="http://schemas.microsoft.com/office/powerpoint/2010/main" val="1627403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6324600" cy="762000"/>
          </a:xfrm>
        </p:spPr>
        <p:txBody>
          <a:bodyPr>
            <a:normAutofit/>
          </a:bodyPr>
          <a:lstStyle/>
          <a:p>
            <a:r>
              <a:rPr lang="en-US" dirty="0" smtClean="0"/>
              <a:t>Future Work</a:t>
            </a:r>
            <a:endParaRPr lang="en-US" dirty="0"/>
          </a:p>
        </p:txBody>
      </p:sp>
      <p:sp>
        <p:nvSpPr>
          <p:cNvPr id="3" name="Content Placeholder 2"/>
          <p:cNvSpPr>
            <a:spLocks noGrp="1"/>
          </p:cNvSpPr>
          <p:nvPr>
            <p:ph idx="1"/>
          </p:nvPr>
        </p:nvSpPr>
        <p:spPr>
          <a:xfrm>
            <a:off x="457200" y="1447800"/>
            <a:ext cx="8229600" cy="4678363"/>
          </a:xfrm>
        </p:spPr>
        <p:txBody>
          <a:bodyPr>
            <a:normAutofit fontScale="92500" lnSpcReduction="10000"/>
          </a:bodyPr>
          <a:lstStyle/>
          <a:p>
            <a:pPr marL="457200" indent="-457200">
              <a:buFont typeface="+mj-lt"/>
              <a:buAutoNum type="arabicPeriod"/>
            </a:pPr>
            <a:r>
              <a:rPr lang="en-US" dirty="0" smtClean="0"/>
              <a:t>I will need to perform some preprocessing on the data for example using the scaling techniques</a:t>
            </a:r>
          </a:p>
          <a:p>
            <a:pPr marL="457200" indent="-457200">
              <a:buFont typeface="+mj-lt"/>
              <a:buAutoNum type="arabicPeriod"/>
            </a:pPr>
            <a:r>
              <a:rPr lang="en-US" dirty="0" smtClean="0"/>
              <a:t>Since I have mostly categorical data present in the dataset I am not going to worry about removing outliers or skewness</a:t>
            </a:r>
          </a:p>
          <a:p>
            <a:pPr marL="457200" indent="-457200">
              <a:buFont typeface="+mj-lt"/>
              <a:buAutoNum type="arabicPeriod"/>
            </a:pPr>
            <a:r>
              <a:rPr lang="en-US" dirty="0" smtClean="0"/>
              <a:t>Need to build some unsupervised machine learning models</a:t>
            </a:r>
          </a:p>
          <a:p>
            <a:pPr marL="457200" indent="-457200">
              <a:buFont typeface="+mj-lt"/>
              <a:buAutoNum type="arabicPeriod"/>
            </a:pPr>
            <a:r>
              <a:rPr lang="en-US" dirty="0" smtClean="0"/>
              <a:t>Will have to verify the clustering or association algorithm details that can be used on the dataset</a:t>
            </a:r>
          </a:p>
          <a:p>
            <a:pPr marL="457200" indent="-457200">
              <a:buFont typeface="+mj-lt"/>
              <a:buAutoNum type="arabicPeriod"/>
            </a:pPr>
            <a:r>
              <a:rPr lang="en-US" dirty="0" smtClean="0"/>
              <a:t>Some algorithms that I intend to work upon are k-means clustering, k-nearest neighbors for unsupervised machine learning, hierarchal clustering, apriori algorithm and neural networks.</a:t>
            </a:r>
            <a:endParaRPr lang="en-IN" dirty="0" smtClean="0"/>
          </a:p>
          <a:p>
            <a:endParaRPr lang="en-US" dirty="0"/>
          </a:p>
        </p:txBody>
      </p:sp>
    </p:spTree>
    <p:extLst>
      <p:ext uri="{BB962C8B-B14F-4D97-AF65-F5344CB8AC3E}">
        <p14:creationId xmlns:p14="http://schemas.microsoft.com/office/powerpoint/2010/main" val="1089417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525530518"/>
              </p:ext>
            </p:extLst>
          </p:nvPr>
        </p:nvGraphicFramePr>
        <p:xfrm>
          <a:off x="152400" y="685800"/>
          <a:ext cx="8762999"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73111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6" name="Content Placeholder 5"/>
          <p:cNvSpPr>
            <a:spLocks noGrp="1"/>
          </p:cNvSpPr>
          <p:nvPr>
            <p:ph idx="1"/>
          </p:nvPr>
        </p:nvSpPr>
        <p:spPr/>
        <p:txBody>
          <a:bodyPr>
            <a:normAutofit/>
          </a:bodyPr>
          <a:lstStyle/>
          <a:p>
            <a:r>
              <a:rPr lang="en-US" dirty="0" smtClean="0"/>
              <a:t>What is Customer Retention and do we really need it?</a:t>
            </a:r>
          </a:p>
          <a:p>
            <a:pPr marL="0" indent="0">
              <a:buNone/>
            </a:pPr>
            <a:endParaRPr lang="en-US" dirty="0" smtClean="0"/>
          </a:p>
          <a:p>
            <a:pPr marL="301752" lvl="1" indent="0">
              <a:buNone/>
            </a:pPr>
            <a:r>
              <a:rPr lang="en-US" dirty="0" smtClean="0"/>
              <a:t>“Customer retention refers to company’s ability to turn customers into repeat buyers and prevent them from switching to a competitor”</a:t>
            </a:r>
          </a:p>
          <a:p>
            <a:pPr marL="301752" lvl="1" indent="0">
              <a:buNone/>
            </a:pPr>
            <a:r>
              <a:rPr lang="en-US" dirty="0" smtClean="0"/>
              <a:t>In other words customer retention means – </a:t>
            </a:r>
            <a:r>
              <a:rPr lang="en-US" b="1" dirty="0" smtClean="0"/>
              <a:t>“To maintain the existing customers”</a:t>
            </a:r>
          </a:p>
          <a:p>
            <a:pPr marL="0" indent="0">
              <a:buNone/>
            </a:pPr>
            <a:endParaRPr lang="en-US" dirty="0" smtClean="0"/>
          </a:p>
          <a:p>
            <a:r>
              <a:rPr lang="en-US" dirty="0" smtClean="0"/>
              <a:t>This happens only if there exists a positive relation between the company and the customer.</a:t>
            </a:r>
          </a:p>
          <a:p>
            <a:pPr marL="0" indent="0">
              <a:buNone/>
            </a:pPr>
            <a:endParaRPr lang="en-US" dirty="0" smtClean="0"/>
          </a:p>
          <a:p>
            <a:endParaRPr lang="en-US" dirty="0"/>
          </a:p>
        </p:txBody>
      </p:sp>
      <p:sp>
        <p:nvSpPr>
          <p:cNvPr id="4" name="Title 9"/>
          <p:cNvSpPr>
            <a:spLocks noGrp="1"/>
          </p:cNvSpPr>
          <p:nvPr/>
        </p:nvSpPr>
        <p:spPr>
          <a:xfrm>
            <a:off x="685799" y="228600"/>
            <a:ext cx="8761731" cy="14224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endParaRPr lang="en-US" dirty="0"/>
          </a:p>
        </p:txBody>
      </p:sp>
    </p:spTree>
    <p:extLst>
      <p:ext uri="{BB962C8B-B14F-4D97-AF65-F5344CB8AC3E}">
        <p14:creationId xmlns:p14="http://schemas.microsoft.com/office/powerpoint/2010/main" val="1292421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 xmlns:a16="http://schemas.microsoft.com/office/drawing/2014/main" xmlns:lc="http://schemas.openxmlformats.org/drawingml/2006/lockedCanvas" id="{1701D317-065A-4F83-A45E-4031E6CA9D9A}"/>
              </a:ext>
            </a:extLst>
          </p:cNvPr>
          <p:cNvSpPr txBox="1"/>
          <p:nvPr/>
        </p:nvSpPr>
        <p:spPr>
          <a:xfrm>
            <a:off x="0" y="1982450"/>
            <a:ext cx="9144000" cy="289310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What are the benefits of Customer Retention ?</a:t>
            </a:r>
          </a:p>
          <a:p>
            <a:pPr marL="0" indent="0">
              <a:buNone/>
            </a:pPr>
            <a:endParaRPr lang="en-US" dirty="0">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Constantia (Body)"/>
                <a:ea typeface="Cambria" panose="02040503050406030204" pitchFamily="18" charset="0"/>
              </a:rPr>
              <a:t>It’s more expensive to acquire a new customer than to retain an old one.</a:t>
            </a:r>
          </a:p>
          <a:p>
            <a:pPr lvl="1"/>
            <a:endParaRPr lang="en-US" sz="2000" dirty="0">
              <a:latin typeface="Constantia (Body)"/>
              <a:ea typeface="Cambria" panose="02040503050406030204" pitchFamily="18" charset="0"/>
            </a:endParaRPr>
          </a:p>
        </p:txBody>
      </p:sp>
    </p:spTree>
    <p:extLst>
      <p:ext uri="{BB962C8B-B14F-4D97-AF65-F5344CB8AC3E}">
        <p14:creationId xmlns:p14="http://schemas.microsoft.com/office/powerpoint/2010/main" val="13279254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295400"/>
            <a:ext cx="7543800" cy="3508653"/>
          </a:xfrm>
          <a:prstGeom prst="rect">
            <a:avLst/>
          </a:prstGeom>
        </p:spPr>
        <p:txBody>
          <a:bodyPr wrap="square">
            <a:spAutoFit/>
          </a:bodyPr>
          <a:lstStyle/>
          <a:p>
            <a:pPr marL="342900" indent="-342900">
              <a:buFont typeface="Arial" panose="020B0604020202020204" pitchFamily="34" charset="0"/>
              <a:buChar char="•"/>
            </a:pPr>
            <a:r>
              <a:rPr lang="en-US" sz="2400" cap="none" dirty="0" smtClean="0">
                <a:latin typeface="Constantia (Body)"/>
                <a:ea typeface="Cambria" panose="02040503050406030204" pitchFamily="18" charset="0"/>
              </a:rPr>
              <a:t>Tips for Succeeding at Customer Retention</a:t>
            </a:r>
          </a:p>
          <a:p>
            <a:endParaRPr lang="en-US" cap="none" dirty="0" smtClean="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smtClean="0">
                <a:latin typeface="Constantia (Body)"/>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smtClean="0">
                <a:latin typeface="Constantia (Body)"/>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smtClean="0">
                <a:latin typeface="Constantia (Body)"/>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smtClean="0">
                <a:latin typeface="Constantia (Body)"/>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smtClean="0">
                <a:latin typeface="Constantia (Body)"/>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smtClean="0">
                <a:latin typeface="Constantia (Body)"/>
                <a:ea typeface="Cambria" panose="02040503050406030204" pitchFamily="18" charset="0"/>
              </a:rPr>
              <a:t>Keep asking, listening analyzing and improving</a:t>
            </a:r>
            <a:endParaRPr lang="en-IN" sz="2000" cap="none" dirty="0">
              <a:latin typeface="Constantia (Body)"/>
              <a:ea typeface="Cambria" panose="02040503050406030204" pitchFamily="18" charset="0"/>
            </a:endParaRPr>
          </a:p>
        </p:txBody>
      </p:sp>
    </p:spTree>
    <p:extLst>
      <p:ext uri="{BB962C8B-B14F-4D97-AF65-F5344CB8AC3E}">
        <p14:creationId xmlns:p14="http://schemas.microsoft.com/office/powerpoint/2010/main" val="9349773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 xmlns:a16="http://schemas.microsoft.com/office/drawing/2014/main" xmlns:lc="http://schemas.openxmlformats.org/drawingml/2006/lockedCanvas" id="{024FA3B9-D4BC-4880-84D5-915B6FA942BB}"/>
              </a:ext>
            </a:extLst>
          </p:cNvPr>
          <p:cNvSpPr txBox="1"/>
          <p:nvPr/>
        </p:nvSpPr>
        <p:spPr>
          <a:xfrm>
            <a:off x="0" y="1520785"/>
            <a:ext cx="9144000" cy="38164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cap="none" dirty="0">
                <a:latin typeface="Constantia (Body)"/>
                <a:ea typeface="Cambria" panose="02040503050406030204" pitchFamily="18" charset="0"/>
              </a:rPr>
              <a:t>Motivation for the Problem Undertaken</a:t>
            </a:r>
          </a:p>
          <a:p>
            <a:endParaRPr lang="en-US" cap="none" dirty="0">
              <a:solidFill>
                <a:schemeClr val="accent5"/>
              </a:solidFill>
              <a:latin typeface="Constantia (Body)"/>
              <a:ea typeface="Cambria" panose="02040503050406030204" pitchFamily="18" charset="0"/>
            </a:endParaRP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Constantia (Body)"/>
                <a:ea typeface="Cambria" panose="02040503050406030204" pitchFamily="18" charset="0"/>
              </a:rPr>
              <a:t>Furthermore in the emerging world of Customer Success, retention is a major objective.</a:t>
            </a:r>
          </a:p>
        </p:txBody>
      </p:sp>
    </p:spTree>
    <p:extLst>
      <p:ext uri="{BB962C8B-B14F-4D97-AF65-F5344CB8AC3E}">
        <p14:creationId xmlns:p14="http://schemas.microsoft.com/office/powerpoint/2010/main" val="24302896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4" name="Rectangle 3"/>
          <p:cNvSpPr/>
          <p:nvPr/>
        </p:nvSpPr>
        <p:spPr>
          <a:xfrm>
            <a:off x="76200" y="1676400"/>
            <a:ext cx="9067800" cy="5078313"/>
          </a:xfrm>
          <a:prstGeom prst="rect">
            <a:avLst/>
          </a:prstGeom>
        </p:spPr>
        <p:txBody>
          <a:bodyPr wrap="square">
            <a:spAutoFit/>
          </a:bodyPr>
          <a:lstStyle/>
          <a:p>
            <a:pPr>
              <a:buFont typeface="Wingdings" panose="05000000000000000000" pitchFamily="2" charset="2"/>
              <a:buChar char="Ø"/>
            </a:pPr>
            <a:r>
              <a:rPr lang="en-US" dirty="0" smtClean="0"/>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A comprehensive review of the literature, theories and models have been carried out to propose the models for customer activation and customer retention.</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The research furthermore investigated the factors that influence the online customers repeat purchase intention.</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The combination of both utilitarian value and hedonistic values are needed to affect the repeat purchase intention (loyalty) positively.</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The data is collected from the Indian online shoppers. Results indicate the e-retail success factors, which are very much critical for customer satisfaction.</a:t>
            </a:r>
            <a:endParaRPr lang="en-US" dirty="0"/>
          </a:p>
        </p:txBody>
      </p:sp>
    </p:spTree>
    <p:extLst>
      <p:ext uri="{BB962C8B-B14F-4D97-AF65-F5344CB8AC3E}">
        <p14:creationId xmlns:p14="http://schemas.microsoft.com/office/powerpoint/2010/main" val="17439117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74638"/>
            <a:ext cx="8229600" cy="639762"/>
          </a:xfrm>
        </p:spPr>
        <p:txBody>
          <a:bodyPr>
            <a:normAutofit fontScale="90000"/>
          </a:bodyPr>
          <a:lstStyle/>
          <a:p>
            <a:r>
              <a:rPr lang="en-US" sz="2200" b="1" dirty="0" smtClean="0"/>
              <a:t>The problem statement can be</a:t>
            </a:r>
            <a:r>
              <a:rPr lang="en-US" b="1" dirty="0" smtClean="0"/>
              <a:t> </a:t>
            </a:r>
            <a:r>
              <a:rPr lang="en-US" sz="2200" b="1" dirty="0" smtClean="0"/>
              <a:t>represented</a:t>
            </a:r>
            <a:r>
              <a:rPr lang="en-US" b="1" dirty="0" smtClean="0"/>
              <a:t> </a:t>
            </a:r>
            <a:r>
              <a:rPr lang="en-US" sz="2200" b="1" dirty="0" smtClean="0"/>
              <a:t>in the form of below use case diagram as well.</a:t>
            </a:r>
            <a:endParaRPr lang="en-IN" sz="2200" b="1" dirty="0"/>
          </a:p>
        </p:txBody>
      </p:sp>
      <p:pic>
        <p:nvPicPr>
          <p:cNvPr id="5" name="Picture 4">
            <a:extLst>
              <a:ext uri="{FF2B5EF4-FFF2-40B4-BE49-F238E27FC236}">
                <a16:creationId xmlns="" xmlns:a16="http://schemas.microsoft.com/office/drawing/2014/main" xmlns:lc="http://schemas.openxmlformats.org/drawingml/2006/lockedCanvas" id="{2B09F255-D20D-4FD9-9320-913AE984A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7800"/>
            <a:ext cx="9144000" cy="5181600"/>
          </a:xfrm>
          <a:prstGeom prst="rect">
            <a:avLst/>
          </a:prstGeom>
        </p:spPr>
      </p:pic>
    </p:spTree>
    <p:extLst>
      <p:ext uri="{BB962C8B-B14F-4D97-AF65-F5344CB8AC3E}">
        <p14:creationId xmlns:p14="http://schemas.microsoft.com/office/powerpoint/2010/main" val="32275381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3200400" cy="1143000"/>
          </a:xfrm>
        </p:spPr>
        <p:txBody>
          <a:bodyPr/>
          <a:lstStyle/>
          <a:p>
            <a:r>
              <a:rPr lang="en-US" dirty="0" smtClean="0"/>
              <a:t>Objective</a:t>
            </a:r>
            <a:endParaRPr lang="en-US" dirty="0"/>
          </a:p>
        </p:txBody>
      </p:sp>
      <p:sp>
        <p:nvSpPr>
          <p:cNvPr id="3" name="Content Placeholder 2"/>
          <p:cNvSpPr>
            <a:spLocks noGrp="1"/>
          </p:cNvSpPr>
          <p:nvPr>
            <p:ph idx="1"/>
          </p:nvPr>
        </p:nvSpPr>
        <p:spPr>
          <a:xfrm>
            <a:off x="457200" y="2057400"/>
            <a:ext cx="8229600" cy="4068763"/>
          </a:xfrm>
        </p:spPr>
        <p:txBody>
          <a:bodyPr>
            <a:normAutofit lnSpcReduction="10000"/>
          </a:bodyPr>
          <a:lstStyle/>
          <a:p>
            <a:pPr>
              <a:buFont typeface="Wingdings" panose="05000000000000000000" pitchFamily="2" charset="2"/>
              <a:buChar char="Ø"/>
            </a:pPr>
            <a:r>
              <a:rPr lang="en-IN" dirty="0" smtClean="0"/>
              <a:t>The objective is to apply the analytical skills to provide findings and conclusion that would help to predict customer retention for a E-Retail company using their data on users provided over period of time.</a:t>
            </a:r>
          </a:p>
          <a:p>
            <a:pPr>
              <a:buFont typeface="Wingdings" panose="05000000000000000000" pitchFamily="2" charset="2"/>
              <a:buChar char="Ø"/>
            </a:pPr>
            <a:endParaRPr lang="en-IN" dirty="0" smtClean="0"/>
          </a:p>
          <a:p>
            <a:pPr>
              <a:buFont typeface="Wingdings" panose="05000000000000000000" pitchFamily="2" charset="2"/>
              <a:buChar char="Ø"/>
            </a:pPr>
            <a:r>
              <a:rPr lang="en-IN" dirty="0" smtClean="0"/>
              <a:t>Using the model I was tasked with determining which features were most influential in loss of valuable customer and then making a plan for how the company could use this information to increase customer retention.</a:t>
            </a:r>
          </a:p>
          <a:p>
            <a:endParaRPr lang="en-US" dirty="0"/>
          </a:p>
        </p:txBody>
      </p:sp>
    </p:spTree>
    <p:extLst>
      <p:ext uri="{BB962C8B-B14F-4D97-AF65-F5344CB8AC3E}">
        <p14:creationId xmlns:p14="http://schemas.microsoft.com/office/powerpoint/2010/main" val="81977560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pothecary">
  <a:themeElements>
    <a:clrScheme name="Apothecary">
      <a:dk1>
        <a:sysClr val="windowText" lastClr="000000"/>
      </a:dk1>
      <a:lt1>
        <a:sysClr val="window" lastClr="FFFFFF"/>
      </a:lt1>
      <a:dk2>
        <a:srgbClr val="564B3C"/>
      </a:dk2>
      <a:lt2>
        <a:srgbClr val="ECEDD1"/>
      </a:lt2>
      <a:accent1>
        <a:srgbClr val="93A299"/>
      </a:accent1>
      <a:accent2>
        <a:srgbClr val="CF543F"/>
      </a:accent2>
      <a:accent3>
        <a:srgbClr val="B5AE53"/>
      </a:accent3>
      <a:accent4>
        <a:srgbClr val="848058"/>
      </a:accent4>
      <a:accent5>
        <a:srgbClr val="E8B54D"/>
      </a:accent5>
      <a:accent6>
        <a:srgbClr val="786C71"/>
      </a:accent6>
      <a:hlink>
        <a:srgbClr val="CCCC00"/>
      </a:hlink>
      <a:folHlink>
        <a:srgbClr val="B2B2B2"/>
      </a:folHlink>
    </a:clrScheme>
    <a:fontScheme name="Apothecary">
      <a:majorFont>
        <a:latin typeface="Book Antiqua"/>
        <a:ea typeface=""/>
        <a:cs typeface=""/>
        <a:font script="Jpan" typeface="HGS明朝B"/>
        <a:font script="Hang" typeface="HY견명조"/>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ＭＳ ゴシック"/>
        <a:font script="Hang" typeface="HY견명조"/>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pothecary">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3000"/>
            <a:satMod val="140000"/>
          </a:schemeClr>
        </a:solidFill>
        <a:blipFill rotWithShape="1">
          <a:blip xmlns:r="http://schemas.openxmlformats.org/officeDocument/2006/relationships" r:embed="rId1">
            <a:duotone>
              <a:schemeClr val="phClr">
                <a:tint val="70000"/>
                <a:satMod val="170000"/>
              </a:schemeClr>
              <a:schemeClr val="phClr">
                <a:shade val="70000"/>
                <a:satMod val="13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Apothecary</Template>
  <TotalTime>98</TotalTime>
  <Words>1673</Words>
  <Application>Microsoft Office PowerPoint</Application>
  <PresentationFormat>On-screen Show (4:3)</PresentationFormat>
  <Paragraphs>169</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Apothecary</vt:lpstr>
      <vt:lpstr>Customer Retention Case Study Presentation</vt:lpstr>
      <vt:lpstr>Agenda:</vt:lpstr>
      <vt:lpstr>Introduction</vt:lpstr>
      <vt:lpstr>PowerPoint Presentation</vt:lpstr>
      <vt:lpstr>PowerPoint Presentation</vt:lpstr>
      <vt:lpstr>PowerPoint Presentation</vt:lpstr>
      <vt:lpstr>Problem Statement</vt:lpstr>
      <vt:lpstr>The problem statement can be represented in the form of below use case diagram as well.</vt:lpstr>
      <vt:lpstr>Objective</vt:lpstr>
      <vt:lpstr>Exploratory Data Analysis (EDA)</vt:lpstr>
      <vt:lpstr>Visualization</vt:lpstr>
      <vt:lpstr>Univariate Analysis:</vt:lpstr>
      <vt:lpstr>Bivariate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lenovo</dc:creator>
  <cp:lastModifiedBy>lenovo</cp:lastModifiedBy>
  <cp:revision>10</cp:revision>
  <dcterms:created xsi:type="dcterms:W3CDTF">2022-01-21T15:22:49Z</dcterms:created>
  <dcterms:modified xsi:type="dcterms:W3CDTF">2022-01-21T17:00:58Z</dcterms:modified>
</cp:coreProperties>
</file>